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31"/>
  </p:notesMasterIdLst>
  <p:sldIdLst>
    <p:sldId id="256" r:id="rId2"/>
    <p:sldId id="257" r:id="rId3"/>
    <p:sldId id="258" r:id="rId4"/>
    <p:sldId id="260" r:id="rId5"/>
    <p:sldId id="269" r:id="rId6"/>
    <p:sldId id="259" r:id="rId7"/>
    <p:sldId id="280" r:id="rId8"/>
    <p:sldId id="284" r:id="rId9"/>
    <p:sldId id="261" r:id="rId10"/>
    <p:sldId id="262" r:id="rId11"/>
    <p:sldId id="265" r:id="rId12"/>
    <p:sldId id="263" r:id="rId13"/>
    <p:sldId id="268" r:id="rId14"/>
    <p:sldId id="264" r:id="rId15"/>
    <p:sldId id="266" r:id="rId16"/>
    <p:sldId id="267" r:id="rId17"/>
    <p:sldId id="274" r:id="rId18"/>
    <p:sldId id="275" r:id="rId19"/>
    <p:sldId id="276" r:id="rId20"/>
    <p:sldId id="277" r:id="rId21"/>
    <p:sldId id="283" r:id="rId22"/>
    <p:sldId id="270" r:id="rId23"/>
    <p:sldId id="271" r:id="rId24"/>
    <p:sldId id="272" r:id="rId25"/>
    <p:sldId id="278" r:id="rId26"/>
    <p:sldId id="279" r:id="rId27"/>
    <p:sldId id="281" r:id="rId28"/>
    <p:sldId id="282" r:id="rId29"/>
    <p:sldId id="273"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rris, Holly" initials="FH" lastIdx="25" clrIdx="0">
    <p:extLst>
      <p:ext uri="{19B8F6BF-5375-455C-9EA6-DF929625EA0E}">
        <p15:presenceInfo xmlns:p15="http://schemas.microsoft.com/office/powerpoint/2012/main" userId="S::holly.farris@sdbor.edu::41fbcf8c-ba1f-48a7-87b9-1ff1b8db33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119" d="100"/>
          <a:sy n="119" d="100"/>
        </p:scale>
        <p:origin x="9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4-15T12:10:14.615" idx="25">
    <p:pos x="7173" y="1503"/>
    <p:text>Were you going to include anything about informal resolution? It might not be necessary for this particular complaint, but I'm thinking for future needs.</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623559-2D88-480F-BCF8-00F3CC94E9B9}" type="datetimeFigureOut">
              <a:rPr lang="en-US" smtClean="0"/>
              <a:t>11/29/2023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73C8FB-2AF4-4438-A1EE-5C84045C8654}" type="slidenum">
              <a:rPr lang="en-US" smtClean="0"/>
              <a:t>‹#›</a:t>
            </a:fld>
            <a:endParaRPr lang="en-US"/>
          </a:p>
        </p:txBody>
      </p:sp>
    </p:spTree>
    <p:extLst>
      <p:ext uri="{BB962C8B-B14F-4D97-AF65-F5344CB8AC3E}">
        <p14:creationId xmlns:p14="http://schemas.microsoft.com/office/powerpoint/2010/main" val="187750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73C8FB-2AF4-4438-A1EE-5C84045C8654}" type="slidenum">
              <a:rPr lang="en-US" smtClean="0"/>
              <a:t>15</a:t>
            </a:fld>
            <a:endParaRPr lang="en-US"/>
          </a:p>
        </p:txBody>
      </p:sp>
    </p:spTree>
    <p:extLst>
      <p:ext uri="{BB962C8B-B14F-4D97-AF65-F5344CB8AC3E}">
        <p14:creationId xmlns:p14="http://schemas.microsoft.com/office/powerpoint/2010/main" val="3727468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how does it show that an allegation is more or less likely to be true</a:t>
            </a:r>
            <a:endParaRPr lang="en-US" sz="1800"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2D73C8FB-2AF4-4438-A1EE-5C84045C8654}" type="slidenum">
              <a:rPr lang="en-US" smtClean="0"/>
              <a:t>17</a:t>
            </a:fld>
            <a:endParaRPr lang="en-US"/>
          </a:p>
        </p:txBody>
      </p:sp>
    </p:spTree>
    <p:extLst>
      <p:ext uri="{BB962C8B-B14F-4D97-AF65-F5344CB8AC3E}">
        <p14:creationId xmlns:p14="http://schemas.microsoft.com/office/powerpoint/2010/main" val="464975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11/29/2023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11/29/2023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11/29/2023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60EA64-D806-43AC-9DF2-F8C432F32B4C}" type="datetimeFigureOut">
              <a:rPr lang="en-US" dirty="0"/>
              <a:t>11/29/2023</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1160EA64-D806-43AC-9DF2-F8C432F32B4C}" type="datetimeFigureOut">
              <a:rPr lang="en-US" dirty="0"/>
              <a:pPr/>
              <a:t>11/29/2023</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11/29/2023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8069E-B453-4EAB-9396-EC97E607F436}"/>
              </a:ext>
            </a:extLst>
          </p:cNvPr>
          <p:cNvSpPr>
            <a:spLocks noGrp="1"/>
          </p:cNvSpPr>
          <p:nvPr>
            <p:ph type="ctrTitle"/>
          </p:nvPr>
        </p:nvSpPr>
        <p:spPr/>
        <p:txBody>
          <a:bodyPr/>
          <a:lstStyle/>
          <a:p>
            <a:r>
              <a:rPr lang="en-US" dirty="0"/>
              <a:t>Title IX hearing process </a:t>
            </a:r>
          </a:p>
        </p:txBody>
      </p:sp>
      <p:sp>
        <p:nvSpPr>
          <p:cNvPr id="3" name="Subtitle 2">
            <a:extLst>
              <a:ext uri="{FF2B5EF4-FFF2-40B4-BE49-F238E27FC236}">
                <a16:creationId xmlns:a16="http://schemas.microsoft.com/office/drawing/2014/main" id="{3BF504C0-B635-4799-BD2F-97725E1A614C}"/>
              </a:ext>
            </a:extLst>
          </p:cNvPr>
          <p:cNvSpPr>
            <a:spLocks noGrp="1"/>
          </p:cNvSpPr>
          <p:nvPr>
            <p:ph type="subTitle" idx="1"/>
          </p:nvPr>
        </p:nvSpPr>
        <p:spPr/>
        <p:txBody>
          <a:bodyPr>
            <a:normAutofit/>
          </a:bodyPr>
          <a:lstStyle/>
          <a:p>
            <a:r>
              <a:rPr lang="en-US" sz="2800" dirty="0"/>
              <a:t>Training for Advisors</a:t>
            </a:r>
          </a:p>
        </p:txBody>
      </p:sp>
    </p:spTree>
    <p:extLst>
      <p:ext uri="{BB962C8B-B14F-4D97-AF65-F5344CB8AC3E}">
        <p14:creationId xmlns:p14="http://schemas.microsoft.com/office/powerpoint/2010/main" val="3600899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3CC91-74CF-4B6A-95C4-26C133E9797E}"/>
              </a:ext>
            </a:extLst>
          </p:cNvPr>
          <p:cNvSpPr>
            <a:spLocks noGrp="1"/>
          </p:cNvSpPr>
          <p:nvPr>
            <p:ph type="title"/>
          </p:nvPr>
        </p:nvSpPr>
        <p:spPr>
          <a:xfrm>
            <a:off x="2231136" y="627808"/>
            <a:ext cx="7729728" cy="1188720"/>
          </a:xfrm>
        </p:spPr>
        <p:txBody>
          <a:bodyPr/>
          <a:lstStyle/>
          <a:p>
            <a:r>
              <a:rPr lang="en-US" dirty="0"/>
              <a:t>Prepare for the Hearing, Cont.</a:t>
            </a:r>
          </a:p>
        </p:txBody>
      </p:sp>
      <p:sp>
        <p:nvSpPr>
          <p:cNvPr id="3" name="Content Placeholder 2">
            <a:extLst>
              <a:ext uri="{FF2B5EF4-FFF2-40B4-BE49-F238E27FC236}">
                <a16:creationId xmlns:a16="http://schemas.microsoft.com/office/drawing/2014/main" id="{A4536CDE-658D-4CF7-A5EE-D59D138E79CD}"/>
              </a:ext>
            </a:extLst>
          </p:cNvPr>
          <p:cNvSpPr>
            <a:spLocks noGrp="1"/>
          </p:cNvSpPr>
          <p:nvPr>
            <p:ph idx="1"/>
          </p:nvPr>
        </p:nvSpPr>
        <p:spPr>
          <a:xfrm>
            <a:off x="2231136" y="2277979"/>
            <a:ext cx="8148106" cy="4379495"/>
          </a:xfrm>
        </p:spPr>
        <p:txBody>
          <a:bodyPr>
            <a:normAutofit lnSpcReduction="10000"/>
          </a:bodyPr>
          <a:lstStyle/>
          <a:p>
            <a:r>
              <a:rPr lang="en-US" sz="2000" dirty="0"/>
              <a:t>Have a thorough understanding of the investigation report, evidence and additional information from advisee</a:t>
            </a:r>
          </a:p>
          <a:p>
            <a:r>
              <a:rPr lang="en-US" sz="2000" dirty="0"/>
              <a:t>Prepare notes/documents to assist you during the hearing</a:t>
            </a:r>
          </a:p>
          <a:p>
            <a:r>
              <a:rPr lang="en-US" sz="2000" dirty="0"/>
              <a:t>Look for any weaknesses or inconsistencies in your advisee’s account and determine how to address such</a:t>
            </a:r>
          </a:p>
          <a:p>
            <a:r>
              <a:rPr lang="en-US" sz="2000" dirty="0"/>
              <a:t>Determine if additional witnesses need to be involved and notify Title IX Coordinator </a:t>
            </a:r>
          </a:p>
          <a:p>
            <a:r>
              <a:rPr lang="en-US" sz="2000" dirty="0"/>
              <a:t>Develop a list of questions to ask each person – think of questions that challenge the other party’s account and/or credibility</a:t>
            </a:r>
          </a:p>
          <a:p>
            <a:r>
              <a:rPr lang="en-US" sz="2000" dirty="0"/>
              <a:t>Understand that the process is </a:t>
            </a:r>
            <a:r>
              <a:rPr lang="en-US" sz="2000" u="sng" dirty="0"/>
              <a:t>impartial</a:t>
            </a:r>
            <a:r>
              <a:rPr lang="en-US" sz="2000" dirty="0"/>
              <a:t> but adversarial – you are not neutral or impartial and could be victim-blaming – prepare advisee and yourself</a:t>
            </a:r>
          </a:p>
          <a:p>
            <a:endParaRPr lang="en-US" dirty="0"/>
          </a:p>
          <a:p>
            <a:endParaRPr lang="en-US" dirty="0"/>
          </a:p>
          <a:p>
            <a:endParaRPr lang="en-US" dirty="0"/>
          </a:p>
        </p:txBody>
      </p:sp>
    </p:spTree>
    <p:extLst>
      <p:ext uri="{BB962C8B-B14F-4D97-AF65-F5344CB8AC3E}">
        <p14:creationId xmlns:p14="http://schemas.microsoft.com/office/powerpoint/2010/main" val="1139907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AA625-BFD8-4177-848B-1DF9CFD24F41}"/>
              </a:ext>
            </a:extLst>
          </p:cNvPr>
          <p:cNvSpPr>
            <a:spLocks noGrp="1"/>
          </p:cNvSpPr>
          <p:nvPr>
            <p:ph type="title"/>
          </p:nvPr>
        </p:nvSpPr>
        <p:spPr>
          <a:xfrm>
            <a:off x="2231136" y="659892"/>
            <a:ext cx="7729728" cy="1188720"/>
          </a:xfrm>
        </p:spPr>
        <p:txBody>
          <a:bodyPr/>
          <a:lstStyle/>
          <a:p>
            <a:r>
              <a:rPr lang="en-US" dirty="0"/>
              <a:t>Prepare for the Hearing, Cont.</a:t>
            </a:r>
          </a:p>
        </p:txBody>
      </p:sp>
      <p:sp>
        <p:nvSpPr>
          <p:cNvPr id="3" name="Content Placeholder 2">
            <a:extLst>
              <a:ext uri="{FF2B5EF4-FFF2-40B4-BE49-F238E27FC236}">
                <a16:creationId xmlns:a16="http://schemas.microsoft.com/office/drawing/2014/main" id="{73CD1F57-5EDD-4879-8D46-5D5EFDEDEAE5}"/>
              </a:ext>
            </a:extLst>
          </p:cNvPr>
          <p:cNvSpPr>
            <a:spLocks noGrp="1"/>
          </p:cNvSpPr>
          <p:nvPr>
            <p:ph idx="1"/>
          </p:nvPr>
        </p:nvSpPr>
        <p:spPr>
          <a:xfrm>
            <a:off x="2231135" y="2342148"/>
            <a:ext cx="7787159" cy="4259178"/>
          </a:xfrm>
        </p:spPr>
        <p:txBody>
          <a:bodyPr>
            <a:normAutofit fontScale="85000" lnSpcReduction="20000"/>
          </a:bodyPr>
          <a:lstStyle/>
          <a:p>
            <a:r>
              <a:rPr lang="en-US" sz="2400" dirty="0"/>
              <a:t>Prepare to discuss how allegations do/do not meet the element(s) of review</a:t>
            </a:r>
          </a:p>
          <a:p>
            <a:pPr lvl="1"/>
            <a:r>
              <a:rPr lang="en-US" sz="2100" dirty="0"/>
              <a:t>Examples – consent and impact of alcohol/drugs; fondling vs penetration; reasonable person standard; pattern of behavior; crime of violence…</a:t>
            </a:r>
          </a:p>
          <a:p>
            <a:pPr lvl="1"/>
            <a:r>
              <a:rPr lang="en-US" sz="2100" dirty="0"/>
              <a:t>Use SDBOR Policies 1:17 and 1:17.1 for reference</a:t>
            </a:r>
          </a:p>
          <a:p>
            <a:pPr marL="228600" lvl="1" indent="0">
              <a:buNone/>
            </a:pPr>
            <a:endParaRPr lang="en-US" sz="2100" dirty="0"/>
          </a:p>
          <a:p>
            <a:r>
              <a:rPr lang="en-US" sz="2400" dirty="0"/>
              <a:t>Work with advisee to prepare a closing statement</a:t>
            </a:r>
          </a:p>
          <a:p>
            <a:pPr lvl="1"/>
            <a:r>
              <a:rPr lang="en-US" sz="2100" dirty="0"/>
              <a:t>Parties may be given the option to submit a final written statement (closing statement) to HE after hearing and prior to HE rendering a decision</a:t>
            </a:r>
          </a:p>
          <a:p>
            <a:pPr lvl="1"/>
            <a:r>
              <a:rPr lang="en-US" sz="2100" dirty="0"/>
              <a:t>Summarize advisee’s position </a:t>
            </a:r>
          </a:p>
          <a:p>
            <a:pPr lvl="1"/>
            <a:r>
              <a:rPr lang="en-US" sz="2100" dirty="0"/>
              <a:t>Summarize advisee’s account of allegations</a:t>
            </a:r>
          </a:p>
          <a:p>
            <a:pPr lvl="1"/>
            <a:r>
              <a:rPr lang="en-US" sz="2100" dirty="0"/>
              <a:t>Stress important concepts/thoughts</a:t>
            </a:r>
          </a:p>
          <a:p>
            <a:pPr lvl="1"/>
            <a:r>
              <a:rPr lang="en-US" sz="2100" dirty="0"/>
              <a:t>Refute other party’s statements</a:t>
            </a:r>
          </a:p>
          <a:p>
            <a:pPr lvl="1"/>
            <a:endParaRPr lang="en-US" dirty="0"/>
          </a:p>
          <a:p>
            <a:endParaRPr lang="en-US" dirty="0"/>
          </a:p>
        </p:txBody>
      </p:sp>
    </p:spTree>
    <p:extLst>
      <p:ext uri="{BB962C8B-B14F-4D97-AF65-F5344CB8AC3E}">
        <p14:creationId xmlns:p14="http://schemas.microsoft.com/office/powerpoint/2010/main" val="3740155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2533A-5872-4FFC-AC1C-94B9D18F4FF4}"/>
              </a:ext>
            </a:extLst>
          </p:cNvPr>
          <p:cNvSpPr>
            <a:spLocks noGrp="1"/>
          </p:cNvSpPr>
          <p:nvPr>
            <p:ph type="title"/>
          </p:nvPr>
        </p:nvSpPr>
        <p:spPr>
          <a:xfrm>
            <a:off x="2231136" y="425276"/>
            <a:ext cx="7729728" cy="1188720"/>
          </a:xfrm>
        </p:spPr>
        <p:txBody>
          <a:bodyPr/>
          <a:lstStyle/>
          <a:p>
            <a:r>
              <a:rPr lang="en-US" dirty="0"/>
              <a:t>Preparing for the Hearing, Cont.</a:t>
            </a:r>
          </a:p>
        </p:txBody>
      </p:sp>
      <p:sp>
        <p:nvSpPr>
          <p:cNvPr id="3" name="Content Placeholder 2">
            <a:extLst>
              <a:ext uri="{FF2B5EF4-FFF2-40B4-BE49-F238E27FC236}">
                <a16:creationId xmlns:a16="http://schemas.microsoft.com/office/drawing/2014/main" id="{55871453-9EE2-49B0-ACCB-1636204D05D1}"/>
              </a:ext>
            </a:extLst>
          </p:cNvPr>
          <p:cNvSpPr>
            <a:spLocks noGrp="1"/>
          </p:cNvSpPr>
          <p:nvPr>
            <p:ph idx="1"/>
          </p:nvPr>
        </p:nvSpPr>
        <p:spPr>
          <a:xfrm>
            <a:off x="2231136" y="1847850"/>
            <a:ext cx="8779764" cy="5010150"/>
          </a:xfrm>
        </p:spPr>
        <p:txBody>
          <a:bodyPr>
            <a:normAutofit fontScale="92500" lnSpcReduction="20000"/>
          </a:bodyPr>
          <a:lstStyle/>
          <a:p>
            <a:pPr marL="0" indent="0">
              <a:buNone/>
            </a:pPr>
            <a:r>
              <a:rPr lang="en-US" sz="2400" dirty="0"/>
              <a:t>Etiquette </a:t>
            </a:r>
          </a:p>
          <a:p>
            <a:r>
              <a:rPr lang="en-US" sz="1900" dirty="0"/>
              <a:t>Arrive 10-15 minutes prior to the start of the hearing</a:t>
            </a:r>
          </a:p>
          <a:p>
            <a:r>
              <a:rPr lang="en-US" sz="1900" dirty="0"/>
              <a:t>Clear your calendar – prepare to stay until 4:00pm or later – same as advisee</a:t>
            </a:r>
          </a:p>
          <a:p>
            <a:pPr lvl="1"/>
            <a:r>
              <a:rPr lang="en-US" sz="1700" dirty="0"/>
              <a:t>Ensure your supervisor is aware of your absence</a:t>
            </a:r>
          </a:p>
          <a:p>
            <a:r>
              <a:rPr lang="en-US" sz="1900" dirty="0"/>
              <a:t>Don’t play with your phone and request the same for advisee – no texting, phone calls, emails… except during breaks</a:t>
            </a:r>
          </a:p>
          <a:p>
            <a:r>
              <a:rPr lang="en-US" sz="1900" dirty="0"/>
              <a:t>Dress in business attire – no need to go to extremes</a:t>
            </a:r>
          </a:p>
          <a:p>
            <a:r>
              <a:rPr lang="en-US" sz="1900" dirty="0"/>
              <a:t>Raise your hand or signal if you need to interject</a:t>
            </a:r>
          </a:p>
          <a:p>
            <a:r>
              <a:rPr lang="en-US" sz="1900" dirty="0"/>
              <a:t>Legal terminology might be used – ask if you need clarification</a:t>
            </a:r>
          </a:p>
          <a:p>
            <a:r>
              <a:rPr lang="en-US" sz="1900" dirty="0"/>
              <a:t>Address HE using title or name as requested</a:t>
            </a:r>
          </a:p>
          <a:p>
            <a:r>
              <a:rPr lang="en-US" sz="1900" dirty="0"/>
              <a:t>Monitor your emotions and remain respectful – Request a break if needed</a:t>
            </a:r>
          </a:p>
          <a:p>
            <a:r>
              <a:rPr lang="en-US" sz="1900" dirty="0"/>
              <a:t>As an FYI, the hearing will be audio recorded</a:t>
            </a:r>
          </a:p>
          <a:p>
            <a:r>
              <a:rPr lang="en-US" sz="1900" dirty="0"/>
              <a:t>You may take notes during the hearing</a:t>
            </a:r>
          </a:p>
          <a:p>
            <a:r>
              <a:rPr lang="en-US" sz="1900" dirty="0"/>
              <a:t>May want to bring a snack for breaks</a:t>
            </a:r>
            <a:endParaRPr lang="en-US" dirty="0"/>
          </a:p>
        </p:txBody>
      </p:sp>
    </p:spTree>
    <p:extLst>
      <p:ext uri="{BB962C8B-B14F-4D97-AF65-F5344CB8AC3E}">
        <p14:creationId xmlns:p14="http://schemas.microsoft.com/office/powerpoint/2010/main" val="2991311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4167985-D6E9-40FF-97C0-4B6D373E85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68" y="640080"/>
            <a:ext cx="10911865" cy="462686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68801362-349C-44BE-BEF6-8E926E1D3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6" y="804672"/>
            <a:ext cx="10579608" cy="42976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523BC29-09E6-4D48-B76B-94BC08838160}"/>
              </a:ext>
            </a:extLst>
          </p:cNvPr>
          <p:cNvSpPr>
            <a:spLocks noGrp="1"/>
          </p:cNvSpPr>
          <p:nvPr>
            <p:ph type="title"/>
          </p:nvPr>
        </p:nvSpPr>
        <p:spPr>
          <a:xfrm>
            <a:off x="1262729" y="1289303"/>
            <a:ext cx="9638443" cy="3339303"/>
          </a:xfrm>
          <a:ln>
            <a:noFill/>
          </a:ln>
        </p:spPr>
        <p:txBody>
          <a:bodyPr vert="horz" lIns="274320" tIns="182880" rIns="274320" bIns="182880" rtlCol="0" anchor="ctr" anchorCtr="1">
            <a:normAutofit/>
          </a:bodyPr>
          <a:lstStyle/>
          <a:p>
            <a:r>
              <a:rPr lang="en-US" sz="5000" dirty="0"/>
              <a:t>The Hearing</a:t>
            </a:r>
          </a:p>
        </p:txBody>
      </p:sp>
      <p:sp>
        <p:nvSpPr>
          <p:cNvPr id="5" name="Text Placeholder 4">
            <a:extLst>
              <a:ext uri="{FF2B5EF4-FFF2-40B4-BE49-F238E27FC236}">
                <a16:creationId xmlns:a16="http://schemas.microsoft.com/office/drawing/2014/main" id="{220B1DBE-D235-4934-AD1E-0E6361954B00}"/>
              </a:ext>
            </a:extLst>
          </p:cNvPr>
          <p:cNvSpPr>
            <a:spLocks noGrp="1"/>
          </p:cNvSpPr>
          <p:nvPr>
            <p:ph type="body" idx="1"/>
          </p:nvPr>
        </p:nvSpPr>
        <p:spPr>
          <a:xfrm>
            <a:off x="1262729" y="5499895"/>
            <a:ext cx="9638443" cy="484633"/>
          </a:xfrm>
        </p:spPr>
        <p:txBody>
          <a:bodyPr vert="horz" lIns="91440" tIns="45720" rIns="91440" bIns="45720" rtlCol="0">
            <a:normAutofit/>
          </a:bodyPr>
          <a:lstStyle/>
          <a:p>
            <a:pPr algn="ctr"/>
            <a:endParaRPr lang="en-US" dirty="0">
              <a:solidFill>
                <a:schemeClr val="tx1">
                  <a:lumMod val="75000"/>
                  <a:lumOff val="25000"/>
                </a:schemeClr>
              </a:solidFill>
            </a:endParaRPr>
          </a:p>
        </p:txBody>
      </p:sp>
    </p:spTree>
    <p:extLst>
      <p:ext uri="{BB962C8B-B14F-4D97-AF65-F5344CB8AC3E}">
        <p14:creationId xmlns:p14="http://schemas.microsoft.com/office/powerpoint/2010/main" val="930505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7808E-B0D2-4A3F-81EC-92EE15895D2D}"/>
              </a:ext>
            </a:extLst>
          </p:cNvPr>
          <p:cNvSpPr>
            <a:spLocks noGrp="1"/>
          </p:cNvSpPr>
          <p:nvPr>
            <p:ph type="title"/>
          </p:nvPr>
        </p:nvSpPr>
        <p:spPr>
          <a:xfrm>
            <a:off x="2231136" y="568693"/>
            <a:ext cx="7729728" cy="1188720"/>
          </a:xfrm>
        </p:spPr>
        <p:txBody>
          <a:bodyPr/>
          <a:lstStyle/>
          <a:p>
            <a:r>
              <a:rPr lang="en-US" dirty="0"/>
              <a:t>Process</a:t>
            </a:r>
          </a:p>
        </p:txBody>
      </p:sp>
      <p:sp>
        <p:nvSpPr>
          <p:cNvPr id="3" name="Content Placeholder 2">
            <a:extLst>
              <a:ext uri="{FF2B5EF4-FFF2-40B4-BE49-F238E27FC236}">
                <a16:creationId xmlns:a16="http://schemas.microsoft.com/office/drawing/2014/main" id="{AD6A9E77-3CBD-4EB3-B5B1-03B1C405F7A6}"/>
              </a:ext>
            </a:extLst>
          </p:cNvPr>
          <p:cNvSpPr>
            <a:spLocks noGrp="1"/>
          </p:cNvSpPr>
          <p:nvPr>
            <p:ph idx="1"/>
          </p:nvPr>
        </p:nvSpPr>
        <p:spPr>
          <a:xfrm>
            <a:off x="2231136" y="2101516"/>
            <a:ext cx="7729728" cy="4499810"/>
          </a:xfrm>
        </p:spPr>
        <p:txBody>
          <a:bodyPr>
            <a:normAutofit lnSpcReduction="10000"/>
          </a:bodyPr>
          <a:lstStyle/>
          <a:p>
            <a:r>
              <a:rPr lang="en-US" sz="2000" dirty="0"/>
              <a:t>All HEs have personal preferences for processes, thus, the following may vary</a:t>
            </a:r>
          </a:p>
          <a:p>
            <a:pPr marL="0" indent="0">
              <a:buNone/>
            </a:pPr>
            <a:endParaRPr lang="en-US" sz="1400" dirty="0"/>
          </a:p>
          <a:p>
            <a:r>
              <a:rPr lang="en-US" sz="2000" dirty="0"/>
              <a:t>HE begins hearing</a:t>
            </a:r>
          </a:p>
          <a:p>
            <a:pPr lvl="1"/>
            <a:r>
              <a:rPr lang="en-US" sz="1800" dirty="0"/>
              <a:t>Introduces self, case and process </a:t>
            </a:r>
          </a:p>
          <a:p>
            <a:pPr lvl="1"/>
            <a:r>
              <a:rPr lang="en-US" sz="1800" dirty="0"/>
              <a:t>Asks advisors to introduce self and advisee (including their role in investigation)</a:t>
            </a:r>
          </a:p>
          <a:p>
            <a:pPr marL="228600" lvl="1" indent="0">
              <a:buNone/>
            </a:pPr>
            <a:endParaRPr lang="en-US" sz="1400" dirty="0"/>
          </a:p>
          <a:p>
            <a:r>
              <a:rPr lang="en-US" sz="2000" dirty="0"/>
              <a:t>Opening statement (no more than 15 minutes)</a:t>
            </a:r>
          </a:p>
          <a:p>
            <a:pPr lvl="1"/>
            <a:r>
              <a:rPr lang="en-US" sz="1800" dirty="0"/>
              <a:t>SDSU Attorney begins</a:t>
            </a:r>
          </a:p>
          <a:p>
            <a:pPr lvl="1"/>
            <a:r>
              <a:rPr lang="en-US" sz="1800" dirty="0"/>
              <a:t>Advisor for Complainant is next</a:t>
            </a:r>
          </a:p>
          <a:p>
            <a:pPr lvl="1"/>
            <a:r>
              <a:rPr lang="en-US" sz="1800" dirty="0"/>
              <a:t>Advisor for Respondent is last</a:t>
            </a:r>
            <a:endParaRPr lang="en-US" dirty="0"/>
          </a:p>
        </p:txBody>
      </p:sp>
    </p:spTree>
    <p:extLst>
      <p:ext uri="{BB962C8B-B14F-4D97-AF65-F5344CB8AC3E}">
        <p14:creationId xmlns:p14="http://schemas.microsoft.com/office/powerpoint/2010/main" val="1336321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54C44-1B32-40DD-9639-74B8B6E02BAB}"/>
              </a:ext>
            </a:extLst>
          </p:cNvPr>
          <p:cNvSpPr>
            <a:spLocks noGrp="1"/>
          </p:cNvSpPr>
          <p:nvPr>
            <p:ph type="title"/>
          </p:nvPr>
        </p:nvSpPr>
        <p:spPr>
          <a:xfrm>
            <a:off x="2231136" y="419259"/>
            <a:ext cx="7729728" cy="1188720"/>
          </a:xfrm>
        </p:spPr>
        <p:txBody>
          <a:bodyPr/>
          <a:lstStyle/>
          <a:p>
            <a:r>
              <a:rPr lang="en-US" dirty="0"/>
              <a:t>Process, Cont.</a:t>
            </a:r>
          </a:p>
        </p:txBody>
      </p:sp>
      <p:sp>
        <p:nvSpPr>
          <p:cNvPr id="3" name="Content Placeholder 2">
            <a:extLst>
              <a:ext uri="{FF2B5EF4-FFF2-40B4-BE49-F238E27FC236}">
                <a16:creationId xmlns:a16="http://schemas.microsoft.com/office/drawing/2014/main" id="{CE5308D2-ECE6-49CC-8DBD-8FA5BEC50029}"/>
              </a:ext>
            </a:extLst>
          </p:cNvPr>
          <p:cNvSpPr>
            <a:spLocks noGrp="1"/>
          </p:cNvSpPr>
          <p:nvPr>
            <p:ph idx="1"/>
          </p:nvPr>
        </p:nvSpPr>
        <p:spPr>
          <a:xfrm>
            <a:off x="2231136" y="2077454"/>
            <a:ext cx="7729728" cy="4475746"/>
          </a:xfrm>
        </p:spPr>
        <p:txBody>
          <a:bodyPr>
            <a:normAutofit lnSpcReduction="10000"/>
          </a:bodyPr>
          <a:lstStyle/>
          <a:p>
            <a:r>
              <a:rPr lang="en-US" sz="2000" dirty="0"/>
              <a:t>Presentation of evidence and testimony</a:t>
            </a:r>
          </a:p>
          <a:p>
            <a:pPr lvl="1"/>
            <a:r>
              <a:rPr lang="en-US" sz="1800" dirty="0"/>
              <a:t>SDSU Attorney begins – Introduces investigation report and calls a “witness”– “witness” answer questions on their own behalf, when done – </a:t>
            </a:r>
          </a:p>
          <a:p>
            <a:pPr lvl="2"/>
            <a:r>
              <a:rPr lang="en-US" sz="1800" dirty="0"/>
              <a:t>Complainant’s advisor questions “witness”, when done – 	</a:t>
            </a:r>
          </a:p>
          <a:p>
            <a:pPr lvl="2"/>
            <a:r>
              <a:rPr lang="en-US" sz="1800" dirty="0"/>
              <a:t>Respondent’s advisor questions “witness”, when done – </a:t>
            </a:r>
          </a:p>
          <a:p>
            <a:pPr lvl="2"/>
            <a:r>
              <a:rPr lang="en-US" sz="1800" dirty="0"/>
              <a:t>SDSU Attorney and advisors are offered opportunity to ask final questions (“redirect”) – The “witness” is then dismissed</a:t>
            </a:r>
          </a:p>
          <a:p>
            <a:pPr lvl="1"/>
            <a:r>
              <a:rPr lang="en-US" sz="1800" dirty="0"/>
              <a:t>SDSU Attorney calls and questions second “witness”, when done – </a:t>
            </a:r>
          </a:p>
          <a:p>
            <a:pPr lvl="2"/>
            <a:r>
              <a:rPr lang="en-US" sz="1800" dirty="0"/>
              <a:t>Complainant’s advisor questions “witness”, when done – </a:t>
            </a:r>
          </a:p>
          <a:p>
            <a:pPr lvl="2"/>
            <a:r>
              <a:rPr lang="en-US" sz="1800" dirty="0"/>
              <a:t>Respondent’s advisor questions “witness”, when done – </a:t>
            </a:r>
          </a:p>
          <a:p>
            <a:pPr lvl="2"/>
            <a:r>
              <a:rPr lang="en-US" sz="1800" dirty="0"/>
              <a:t>SDSU Attorney and advisors are offered opportunity to ask final questions</a:t>
            </a:r>
          </a:p>
          <a:p>
            <a:pPr lvl="1"/>
            <a:r>
              <a:rPr lang="en-US" sz="1800" dirty="0"/>
              <a:t>This continues through all “witnesses”</a:t>
            </a:r>
          </a:p>
        </p:txBody>
      </p:sp>
    </p:spTree>
    <p:extLst>
      <p:ext uri="{BB962C8B-B14F-4D97-AF65-F5344CB8AC3E}">
        <p14:creationId xmlns:p14="http://schemas.microsoft.com/office/powerpoint/2010/main" val="1020401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3EA1C-F096-42DB-841B-17444AA28D48}"/>
              </a:ext>
            </a:extLst>
          </p:cNvPr>
          <p:cNvSpPr>
            <a:spLocks noGrp="1"/>
          </p:cNvSpPr>
          <p:nvPr>
            <p:ph type="title"/>
          </p:nvPr>
        </p:nvSpPr>
        <p:spPr>
          <a:xfrm>
            <a:off x="2231136" y="523613"/>
            <a:ext cx="7729728" cy="1188720"/>
          </a:xfrm>
        </p:spPr>
        <p:txBody>
          <a:bodyPr/>
          <a:lstStyle/>
          <a:p>
            <a:r>
              <a:rPr lang="en-US" dirty="0"/>
              <a:t>Process, Cont.</a:t>
            </a:r>
          </a:p>
        </p:txBody>
      </p:sp>
      <p:sp>
        <p:nvSpPr>
          <p:cNvPr id="3" name="Content Placeholder 2">
            <a:extLst>
              <a:ext uri="{FF2B5EF4-FFF2-40B4-BE49-F238E27FC236}">
                <a16:creationId xmlns:a16="http://schemas.microsoft.com/office/drawing/2014/main" id="{3DE23684-03EE-4631-8280-1DCF874EB3FA}"/>
              </a:ext>
            </a:extLst>
          </p:cNvPr>
          <p:cNvSpPr>
            <a:spLocks noGrp="1"/>
          </p:cNvSpPr>
          <p:nvPr>
            <p:ph idx="1"/>
          </p:nvPr>
        </p:nvSpPr>
        <p:spPr>
          <a:xfrm>
            <a:off x="2231136" y="2390274"/>
            <a:ext cx="7729728" cy="3349753"/>
          </a:xfrm>
        </p:spPr>
        <p:txBody>
          <a:bodyPr/>
          <a:lstStyle/>
          <a:p>
            <a:r>
              <a:rPr lang="en-US" sz="2000" dirty="0"/>
              <a:t>Advisors asked for any additional information and/or asked if they “rest” (are done)</a:t>
            </a:r>
          </a:p>
          <a:p>
            <a:pPr marL="0" indent="0">
              <a:buNone/>
            </a:pPr>
            <a:endParaRPr lang="en-US" sz="2000" dirty="0"/>
          </a:p>
          <a:p>
            <a:r>
              <a:rPr lang="en-US" sz="2000" dirty="0"/>
              <a:t>Closing arguments – HE will let you know if oral or later in writing</a:t>
            </a:r>
          </a:p>
          <a:p>
            <a:pPr marL="228600" lvl="1" indent="0">
              <a:buNone/>
            </a:pPr>
            <a:endParaRPr lang="en-US" dirty="0"/>
          </a:p>
        </p:txBody>
      </p:sp>
    </p:spTree>
    <p:extLst>
      <p:ext uri="{BB962C8B-B14F-4D97-AF65-F5344CB8AC3E}">
        <p14:creationId xmlns:p14="http://schemas.microsoft.com/office/powerpoint/2010/main" val="1720297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05C33-FB10-45DA-AE59-68713B5A3CEB}"/>
              </a:ext>
            </a:extLst>
          </p:cNvPr>
          <p:cNvSpPr>
            <a:spLocks noGrp="1"/>
          </p:cNvSpPr>
          <p:nvPr>
            <p:ph type="title"/>
          </p:nvPr>
        </p:nvSpPr>
        <p:spPr>
          <a:xfrm>
            <a:off x="2323879" y="312821"/>
            <a:ext cx="7729728" cy="1188720"/>
          </a:xfrm>
        </p:spPr>
        <p:txBody>
          <a:bodyPr/>
          <a:lstStyle/>
          <a:p>
            <a:r>
              <a:rPr lang="en-US" dirty="0"/>
              <a:t>Questioning</a:t>
            </a:r>
          </a:p>
        </p:txBody>
      </p:sp>
      <p:sp>
        <p:nvSpPr>
          <p:cNvPr id="3" name="Content Placeholder 2">
            <a:extLst>
              <a:ext uri="{FF2B5EF4-FFF2-40B4-BE49-F238E27FC236}">
                <a16:creationId xmlns:a16="http://schemas.microsoft.com/office/drawing/2014/main" id="{36778F3D-4D53-4CD2-958D-118E18EB4177}"/>
              </a:ext>
            </a:extLst>
          </p:cNvPr>
          <p:cNvSpPr>
            <a:spLocks noGrp="1"/>
          </p:cNvSpPr>
          <p:nvPr>
            <p:ph idx="1"/>
          </p:nvPr>
        </p:nvSpPr>
        <p:spPr>
          <a:xfrm>
            <a:off x="2231135" y="2071688"/>
            <a:ext cx="8244359" cy="4473491"/>
          </a:xfrm>
        </p:spPr>
        <p:txBody>
          <a:bodyPr>
            <a:normAutofit fontScale="62500" lnSpcReduction="20000"/>
          </a:bodyPr>
          <a:lstStyle/>
          <a:p>
            <a:r>
              <a:rPr lang="en-US" sz="3200" dirty="0"/>
              <a:t>Come to hearing with a basic questioning framework for each party/witness</a:t>
            </a:r>
          </a:p>
          <a:p>
            <a:pPr lvl="1"/>
            <a:r>
              <a:rPr lang="en-US" sz="3200" dirty="0"/>
              <a:t>What are the facts and what does the HE need to know</a:t>
            </a:r>
          </a:p>
          <a:p>
            <a:pPr lvl="2"/>
            <a:r>
              <a:rPr lang="en-US" sz="3200" dirty="0">
                <a:cs typeface="Calibri"/>
              </a:rPr>
              <a:t>Is the information relevant? If not, consider leaving out.</a:t>
            </a:r>
          </a:p>
          <a:p>
            <a:pPr lvl="1"/>
            <a:r>
              <a:rPr lang="en-US" sz="3200" dirty="0"/>
              <a:t>Framework only – you will add questions during hearing</a:t>
            </a:r>
          </a:p>
          <a:p>
            <a:r>
              <a:rPr lang="en-US" sz="3200" dirty="0"/>
              <a:t>Watch body language and question changes</a:t>
            </a:r>
          </a:p>
          <a:p>
            <a:r>
              <a:rPr lang="en-US" sz="3200" dirty="0"/>
              <a:t>Open Vs closed ended questions</a:t>
            </a:r>
            <a:endParaRPr lang="en-US" sz="3200" dirty="0">
              <a:cs typeface="Calibri"/>
            </a:endParaRPr>
          </a:p>
          <a:p>
            <a:r>
              <a:rPr lang="en-US" sz="3200" dirty="0"/>
              <a:t>Make statements and ask, “correct?” </a:t>
            </a:r>
          </a:p>
          <a:p>
            <a:r>
              <a:rPr lang="en-US" sz="3200" dirty="0">
                <a:cs typeface="Calibri"/>
              </a:rPr>
              <a:t>Ask if there is anything they want to add</a:t>
            </a:r>
          </a:p>
          <a:p>
            <a:r>
              <a:rPr lang="en-US" sz="3200" dirty="0">
                <a:cs typeface="Calibri"/>
              </a:rPr>
              <a:t>Ask them to tell their story</a:t>
            </a:r>
          </a:p>
          <a:p>
            <a:r>
              <a:rPr lang="en-US" sz="3200" dirty="0">
                <a:cs typeface="Calibri"/>
              </a:rPr>
              <a:t>Challenge the other party</a:t>
            </a:r>
          </a:p>
          <a:p>
            <a:r>
              <a:rPr lang="en-US" sz="3200" dirty="0">
                <a:cs typeface="Calibri"/>
              </a:rPr>
              <a:t>Challenge the witnesses</a:t>
            </a:r>
          </a:p>
          <a:p>
            <a:r>
              <a:rPr lang="en-US" sz="3200" dirty="0">
                <a:cs typeface="Calibri"/>
              </a:rPr>
              <a:t>Ask about missing evidence</a:t>
            </a:r>
          </a:p>
          <a:p>
            <a:endParaRPr lang="en-US" dirty="0"/>
          </a:p>
        </p:txBody>
      </p:sp>
    </p:spTree>
    <p:extLst>
      <p:ext uri="{BB962C8B-B14F-4D97-AF65-F5344CB8AC3E}">
        <p14:creationId xmlns:p14="http://schemas.microsoft.com/office/powerpoint/2010/main" val="702849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C304F-A8D2-4484-BC95-39595ADF2226}"/>
              </a:ext>
            </a:extLst>
          </p:cNvPr>
          <p:cNvSpPr>
            <a:spLocks noGrp="1"/>
          </p:cNvSpPr>
          <p:nvPr>
            <p:ph type="title"/>
          </p:nvPr>
        </p:nvSpPr>
        <p:spPr>
          <a:xfrm>
            <a:off x="2231136" y="665747"/>
            <a:ext cx="7729728" cy="1188720"/>
          </a:xfrm>
        </p:spPr>
        <p:txBody>
          <a:bodyPr/>
          <a:lstStyle/>
          <a:p>
            <a:r>
              <a:rPr lang="en-US" dirty="0"/>
              <a:t>Questioning, Cont.</a:t>
            </a:r>
          </a:p>
        </p:txBody>
      </p:sp>
      <p:sp>
        <p:nvSpPr>
          <p:cNvPr id="3" name="Content Placeholder 2">
            <a:extLst>
              <a:ext uri="{FF2B5EF4-FFF2-40B4-BE49-F238E27FC236}">
                <a16:creationId xmlns:a16="http://schemas.microsoft.com/office/drawing/2014/main" id="{9BE6F515-56AC-46F1-97EF-130BDCFC849A}"/>
              </a:ext>
            </a:extLst>
          </p:cNvPr>
          <p:cNvSpPr>
            <a:spLocks noGrp="1"/>
          </p:cNvSpPr>
          <p:nvPr>
            <p:ph idx="1"/>
          </p:nvPr>
        </p:nvSpPr>
        <p:spPr>
          <a:xfrm>
            <a:off x="2231136" y="2638044"/>
            <a:ext cx="7729728" cy="3554209"/>
          </a:xfrm>
        </p:spPr>
        <p:txBody>
          <a:bodyPr/>
          <a:lstStyle/>
          <a:p>
            <a:r>
              <a:rPr lang="en-US" sz="2400" dirty="0"/>
              <a:t>Persist with getting direct answers – don’t allow parties to talk around a question</a:t>
            </a:r>
          </a:p>
          <a:p>
            <a:r>
              <a:rPr lang="en-US" sz="2400" dirty="0"/>
              <a:t>Ask for specifics of sexual assault allegations – Don’t shy away from relevant, personal questions</a:t>
            </a:r>
          </a:p>
          <a:p>
            <a:r>
              <a:rPr lang="en-US" sz="2400" dirty="0"/>
              <a:t>Ask for explanations and/or challenge inconsistencies</a:t>
            </a:r>
          </a:p>
          <a:p>
            <a:endParaRPr lang="en-US" dirty="0"/>
          </a:p>
        </p:txBody>
      </p:sp>
    </p:spTree>
    <p:extLst>
      <p:ext uri="{BB962C8B-B14F-4D97-AF65-F5344CB8AC3E}">
        <p14:creationId xmlns:p14="http://schemas.microsoft.com/office/powerpoint/2010/main" val="522322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42953-0A44-422A-B274-CD85A6A06FFE}"/>
              </a:ext>
            </a:extLst>
          </p:cNvPr>
          <p:cNvSpPr>
            <a:spLocks noGrp="1"/>
          </p:cNvSpPr>
          <p:nvPr>
            <p:ph type="title"/>
          </p:nvPr>
        </p:nvSpPr>
        <p:spPr>
          <a:xfrm>
            <a:off x="2231136" y="611766"/>
            <a:ext cx="7729728" cy="1188720"/>
          </a:xfrm>
        </p:spPr>
        <p:txBody>
          <a:bodyPr/>
          <a:lstStyle/>
          <a:p>
            <a:r>
              <a:rPr lang="en-US" dirty="0"/>
              <a:t>Objections</a:t>
            </a:r>
          </a:p>
        </p:txBody>
      </p:sp>
      <p:sp>
        <p:nvSpPr>
          <p:cNvPr id="3" name="Content Placeholder 2">
            <a:extLst>
              <a:ext uri="{FF2B5EF4-FFF2-40B4-BE49-F238E27FC236}">
                <a16:creationId xmlns:a16="http://schemas.microsoft.com/office/drawing/2014/main" id="{20372DE4-11BF-4E66-BEB4-D3F5EBD66612}"/>
              </a:ext>
            </a:extLst>
          </p:cNvPr>
          <p:cNvSpPr>
            <a:spLocks noGrp="1"/>
          </p:cNvSpPr>
          <p:nvPr>
            <p:ph idx="1"/>
          </p:nvPr>
        </p:nvSpPr>
        <p:spPr>
          <a:xfrm>
            <a:off x="2231135" y="2638044"/>
            <a:ext cx="8292485" cy="3698588"/>
          </a:xfrm>
        </p:spPr>
        <p:txBody>
          <a:bodyPr>
            <a:normAutofit/>
          </a:bodyPr>
          <a:lstStyle/>
          <a:p>
            <a:r>
              <a:rPr lang="en-US" sz="2400" dirty="0"/>
              <a:t>You don’t have to “object” – This is not a legal proceeding </a:t>
            </a:r>
          </a:p>
          <a:p>
            <a:pPr marL="0" indent="0">
              <a:buNone/>
            </a:pPr>
            <a:endParaRPr lang="en-US" sz="2000" dirty="0"/>
          </a:p>
          <a:p>
            <a:r>
              <a:rPr lang="en-US" sz="2400" dirty="0"/>
              <a:t>Areas of possible objections</a:t>
            </a:r>
          </a:p>
          <a:p>
            <a:pPr lvl="1"/>
            <a:r>
              <a:rPr lang="en-US" sz="2000" dirty="0"/>
              <a:t>Rape-shield – </a:t>
            </a:r>
            <a:r>
              <a:rPr lang="en-US" sz="2000" i="1" dirty="0"/>
              <a:t>“…the complainant’s sexual predisposition or prior sexual behavior are not relevant, unless such questions and evidence about the complainant’s prior sexual behavior are offered to prove that someone other than the respondent committed the conduct alleged by the complainant, or if the questions and evidence concern specific incidents of the complainant’s prior sexual behavior with respect to the respondent and are offered to prove consent.”  </a:t>
            </a:r>
            <a:r>
              <a:rPr lang="en-US" sz="2000" dirty="0"/>
              <a:t>SDBOR Policy 1:17 (5.3.5)</a:t>
            </a:r>
          </a:p>
        </p:txBody>
      </p:sp>
    </p:spTree>
    <p:extLst>
      <p:ext uri="{BB962C8B-B14F-4D97-AF65-F5344CB8AC3E}">
        <p14:creationId xmlns:p14="http://schemas.microsoft.com/office/powerpoint/2010/main" val="56928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A51DA-2378-421B-94BF-826FDC53E2FA}"/>
              </a:ext>
            </a:extLst>
          </p:cNvPr>
          <p:cNvSpPr>
            <a:spLocks noGrp="1"/>
          </p:cNvSpPr>
          <p:nvPr>
            <p:ph type="title"/>
          </p:nvPr>
        </p:nvSpPr>
        <p:spPr>
          <a:xfrm>
            <a:off x="2231136" y="635829"/>
            <a:ext cx="7729728" cy="1188720"/>
          </a:xfrm>
        </p:spPr>
        <p:txBody>
          <a:bodyPr/>
          <a:lstStyle/>
          <a:p>
            <a:r>
              <a:rPr lang="en-US" dirty="0"/>
              <a:t>Process overview	</a:t>
            </a:r>
          </a:p>
        </p:txBody>
      </p:sp>
      <p:sp>
        <p:nvSpPr>
          <p:cNvPr id="3" name="Content Placeholder 2">
            <a:extLst>
              <a:ext uri="{FF2B5EF4-FFF2-40B4-BE49-F238E27FC236}">
                <a16:creationId xmlns:a16="http://schemas.microsoft.com/office/drawing/2014/main" id="{3A03AD5B-9258-4F5F-81A5-B5126FF477C8}"/>
              </a:ext>
            </a:extLst>
          </p:cNvPr>
          <p:cNvSpPr>
            <a:spLocks noGrp="1"/>
          </p:cNvSpPr>
          <p:nvPr>
            <p:ph idx="1"/>
          </p:nvPr>
        </p:nvSpPr>
        <p:spPr>
          <a:xfrm>
            <a:off x="2231135" y="2229853"/>
            <a:ext cx="8051853" cy="4491789"/>
          </a:xfrm>
        </p:spPr>
        <p:txBody>
          <a:bodyPr>
            <a:normAutofit/>
          </a:bodyPr>
          <a:lstStyle/>
          <a:p>
            <a:r>
              <a:rPr lang="en-US" sz="2000" dirty="0"/>
              <a:t>Formal complaint is received, and an investigation is conducted, then – </a:t>
            </a:r>
          </a:p>
          <a:p>
            <a:r>
              <a:rPr lang="en-US" sz="2000" dirty="0"/>
              <a:t>Draft report (and all evidence) – sent to both parties and advisors, who have 10 </a:t>
            </a:r>
            <a:r>
              <a:rPr lang="en-US" sz="2000" b="1" dirty="0"/>
              <a:t>calendar</a:t>
            </a:r>
            <a:r>
              <a:rPr lang="en-US" sz="2000" dirty="0"/>
              <a:t> days to make recommended edits and return to Title IX Investigator</a:t>
            </a:r>
          </a:p>
          <a:p>
            <a:r>
              <a:rPr lang="en-US" sz="2000" dirty="0"/>
              <a:t>Final report – both parties and advisors must receive a copy of the final report, and all evidence, at least 10 </a:t>
            </a:r>
            <a:r>
              <a:rPr lang="en-US" sz="2000" b="1" dirty="0"/>
              <a:t>workdays</a:t>
            </a:r>
            <a:r>
              <a:rPr lang="en-US" sz="2000" dirty="0"/>
              <a:t> prior to the hearing</a:t>
            </a:r>
          </a:p>
          <a:p>
            <a:r>
              <a:rPr lang="en-US" sz="2000" dirty="0"/>
              <a:t>Notice of Hearing – sent to both parties and advisors at least 15 </a:t>
            </a:r>
            <a:r>
              <a:rPr lang="en-US" sz="2000" b="1" dirty="0"/>
              <a:t>calendar</a:t>
            </a:r>
            <a:r>
              <a:rPr lang="en-US" sz="2000" dirty="0"/>
              <a:t> days prior to the hearing</a:t>
            </a:r>
          </a:p>
          <a:p>
            <a:pPr lvl="1"/>
            <a:r>
              <a:rPr lang="en-US" sz="1800" dirty="0"/>
              <a:t>Office of Hearing Examiners – If a property right may be taken away and/or the amount in controversy exceeds $2500, either party may request a hearing examiner (“HE”) through the Office of Hearing Examiners within 10 </a:t>
            </a:r>
            <a:r>
              <a:rPr lang="en-US" sz="1800" b="1" dirty="0"/>
              <a:t>calendar </a:t>
            </a:r>
            <a:r>
              <a:rPr lang="en-US" sz="1800" dirty="0"/>
              <a:t>days after Notice of Hearing has been sent</a:t>
            </a:r>
          </a:p>
        </p:txBody>
      </p:sp>
    </p:spTree>
    <p:extLst>
      <p:ext uri="{BB962C8B-B14F-4D97-AF65-F5344CB8AC3E}">
        <p14:creationId xmlns:p14="http://schemas.microsoft.com/office/powerpoint/2010/main" val="436490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63831-57E4-4505-88F1-7EFF410C2046}"/>
              </a:ext>
            </a:extLst>
          </p:cNvPr>
          <p:cNvSpPr>
            <a:spLocks noGrp="1"/>
          </p:cNvSpPr>
          <p:nvPr>
            <p:ph type="title"/>
          </p:nvPr>
        </p:nvSpPr>
        <p:spPr>
          <a:xfrm>
            <a:off x="2319368" y="523613"/>
            <a:ext cx="7729728" cy="1188720"/>
          </a:xfrm>
        </p:spPr>
        <p:txBody>
          <a:bodyPr/>
          <a:lstStyle/>
          <a:p>
            <a:r>
              <a:rPr lang="en-US" dirty="0"/>
              <a:t>Objections, Cont.</a:t>
            </a:r>
          </a:p>
        </p:txBody>
      </p:sp>
      <p:sp>
        <p:nvSpPr>
          <p:cNvPr id="3" name="Content Placeholder 2">
            <a:extLst>
              <a:ext uri="{FF2B5EF4-FFF2-40B4-BE49-F238E27FC236}">
                <a16:creationId xmlns:a16="http://schemas.microsoft.com/office/drawing/2014/main" id="{E6B89BD4-998B-4743-9887-A01213AA097B}"/>
              </a:ext>
            </a:extLst>
          </p:cNvPr>
          <p:cNvSpPr>
            <a:spLocks noGrp="1"/>
          </p:cNvSpPr>
          <p:nvPr>
            <p:ph idx="1"/>
          </p:nvPr>
        </p:nvSpPr>
        <p:spPr>
          <a:xfrm>
            <a:off x="2231135" y="2214563"/>
            <a:ext cx="8172169" cy="4393406"/>
          </a:xfrm>
        </p:spPr>
        <p:txBody>
          <a:bodyPr>
            <a:normAutofit lnSpcReduction="10000"/>
          </a:bodyPr>
          <a:lstStyle/>
          <a:p>
            <a:pPr lvl="1"/>
            <a:r>
              <a:rPr lang="en-US" sz="2400" dirty="0"/>
              <a:t>Relevancy – questions should remain specific to the allegations and determining whether a person is responsible for the elements of review, the allegations are valid, and/or the parties/witnesses are credible</a:t>
            </a:r>
          </a:p>
          <a:p>
            <a:pPr lvl="2"/>
            <a:r>
              <a:rPr lang="en-US" sz="2200" dirty="0">
                <a:effectLst/>
                <a:latin typeface="+mj-lt"/>
              </a:rPr>
              <a:t>how does the question/information show that an allegation is more or less likely to be true</a:t>
            </a:r>
          </a:p>
          <a:p>
            <a:pPr marL="228600" lvl="1" indent="0">
              <a:buNone/>
            </a:pPr>
            <a:endParaRPr lang="en-US" sz="1800" dirty="0"/>
          </a:p>
          <a:p>
            <a:pPr lvl="1"/>
            <a:r>
              <a:rPr lang="en-US" sz="2400" dirty="0"/>
              <a:t>Expert testimony – If discussing medical facts (i.e., effects of alcohol on the body) only facts that would commonly be known by the general public should be discussed – not areas that would require expert education, training, skills or experience. </a:t>
            </a:r>
          </a:p>
          <a:p>
            <a:pPr marL="228600" lvl="1" indent="0">
              <a:buNone/>
            </a:pPr>
            <a:endParaRPr lang="en-US" sz="1400" dirty="0"/>
          </a:p>
        </p:txBody>
      </p:sp>
    </p:spTree>
    <p:extLst>
      <p:ext uri="{BB962C8B-B14F-4D97-AF65-F5344CB8AC3E}">
        <p14:creationId xmlns:p14="http://schemas.microsoft.com/office/powerpoint/2010/main" val="35591527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766AA-A87D-409A-8D3A-B5F30840F48C}"/>
              </a:ext>
            </a:extLst>
          </p:cNvPr>
          <p:cNvSpPr>
            <a:spLocks noGrp="1"/>
          </p:cNvSpPr>
          <p:nvPr>
            <p:ph type="title"/>
          </p:nvPr>
        </p:nvSpPr>
        <p:spPr>
          <a:xfrm>
            <a:off x="2231136" y="523613"/>
            <a:ext cx="7729728" cy="1188720"/>
          </a:xfrm>
        </p:spPr>
        <p:txBody>
          <a:bodyPr/>
          <a:lstStyle/>
          <a:p>
            <a:r>
              <a:rPr lang="en-US" dirty="0"/>
              <a:t>Closing Statement</a:t>
            </a:r>
          </a:p>
        </p:txBody>
      </p:sp>
      <p:sp>
        <p:nvSpPr>
          <p:cNvPr id="5" name="Content Placeholder 4">
            <a:extLst>
              <a:ext uri="{FF2B5EF4-FFF2-40B4-BE49-F238E27FC236}">
                <a16:creationId xmlns:a16="http://schemas.microsoft.com/office/drawing/2014/main" id="{B8153745-0D29-4D54-AC7B-24F5FD1E56D2}"/>
              </a:ext>
            </a:extLst>
          </p:cNvPr>
          <p:cNvSpPr>
            <a:spLocks noGrp="1"/>
          </p:cNvSpPr>
          <p:nvPr>
            <p:ph idx="1"/>
          </p:nvPr>
        </p:nvSpPr>
        <p:spPr>
          <a:xfrm>
            <a:off x="2231136" y="2358189"/>
            <a:ext cx="7729728" cy="4243137"/>
          </a:xfrm>
        </p:spPr>
        <p:txBody>
          <a:bodyPr/>
          <a:lstStyle/>
          <a:p>
            <a:r>
              <a:rPr lang="en-US" sz="2400" dirty="0"/>
              <a:t>Closing statements are almost always given orally</a:t>
            </a:r>
          </a:p>
          <a:p>
            <a:pPr lvl="1"/>
            <a:r>
              <a:rPr lang="en-US" sz="2200" dirty="0"/>
              <a:t>The purpose of a closing statement is to summarize your party’s account and evidence (or to dispute the other party’s evidence)</a:t>
            </a:r>
          </a:p>
          <a:p>
            <a:pPr lvl="1"/>
            <a:r>
              <a:rPr lang="en-US" sz="2200" dirty="0"/>
              <a:t>Typically, approximately 30 minutes are given for advisors to work with parties to finalize their closing statements </a:t>
            </a:r>
          </a:p>
          <a:p>
            <a:pPr lvl="1"/>
            <a:r>
              <a:rPr lang="en-US" sz="2200" dirty="0"/>
              <a:t>Please keep closing statements to 15 minutes or less</a:t>
            </a:r>
          </a:p>
          <a:p>
            <a:pPr lvl="1"/>
            <a:r>
              <a:rPr lang="en-US" sz="2200" dirty="0"/>
              <a:t>Complainant is usually asked to present first, then Respondent</a:t>
            </a:r>
          </a:p>
          <a:p>
            <a:pPr lvl="1"/>
            <a:r>
              <a:rPr lang="en-US" sz="2200" dirty="0"/>
              <a:t>Closing statements, like opening statements, are only delivered once (No cross-examination)</a:t>
            </a:r>
          </a:p>
        </p:txBody>
      </p:sp>
    </p:spTree>
    <p:extLst>
      <p:ext uri="{BB962C8B-B14F-4D97-AF65-F5344CB8AC3E}">
        <p14:creationId xmlns:p14="http://schemas.microsoft.com/office/powerpoint/2010/main" val="12523051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4167985-D6E9-40FF-97C0-4B6D373E85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68" y="640080"/>
            <a:ext cx="10911865" cy="462686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68801362-349C-44BE-BEF6-8E926E1D3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6" y="804672"/>
            <a:ext cx="10579608" cy="42976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4AFC1AA2-FC8D-4184-ABDB-2D7409596934}"/>
              </a:ext>
            </a:extLst>
          </p:cNvPr>
          <p:cNvSpPr>
            <a:spLocks noGrp="1"/>
          </p:cNvSpPr>
          <p:nvPr>
            <p:ph type="title"/>
          </p:nvPr>
        </p:nvSpPr>
        <p:spPr>
          <a:xfrm>
            <a:off x="1262729" y="1289303"/>
            <a:ext cx="9638443" cy="3339303"/>
          </a:xfrm>
          <a:ln>
            <a:noFill/>
          </a:ln>
        </p:spPr>
        <p:txBody>
          <a:bodyPr vert="horz" lIns="274320" tIns="182880" rIns="274320" bIns="182880" rtlCol="0" anchor="ctr" anchorCtr="1">
            <a:normAutofit/>
          </a:bodyPr>
          <a:lstStyle/>
          <a:p>
            <a:r>
              <a:rPr lang="en-US" sz="5000" dirty="0"/>
              <a:t>Post-Hearing</a:t>
            </a:r>
          </a:p>
        </p:txBody>
      </p:sp>
      <p:sp>
        <p:nvSpPr>
          <p:cNvPr id="5" name="Text Placeholder 4">
            <a:extLst>
              <a:ext uri="{FF2B5EF4-FFF2-40B4-BE49-F238E27FC236}">
                <a16:creationId xmlns:a16="http://schemas.microsoft.com/office/drawing/2014/main" id="{D8ED0E6D-557C-4C06-9F82-9BCAA1DEC483}"/>
              </a:ext>
            </a:extLst>
          </p:cNvPr>
          <p:cNvSpPr>
            <a:spLocks noGrp="1"/>
          </p:cNvSpPr>
          <p:nvPr>
            <p:ph type="body" idx="1"/>
          </p:nvPr>
        </p:nvSpPr>
        <p:spPr>
          <a:xfrm>
            <a:off x="1262729" y="5499895"/>
            <a:ext cx="9638443" cy="484633"/>
          </a:xfrm>
        </p:spPr>
        <p:txBody>
          <a:bodyPr vert="horz" lIns="91440" tIns="45720" rIns="91440" bIns="45720" rtlCol="0">
            <a:normAutofit/>
          </a:bodyPr>
          <a:lstStyle/>
          <a:p>
            <a:pPr algn="ctr"/>
            <a:endParaRPr lang="en-US">
              <a:solidFill>
                <a:schemeClr val="tx1">
                  <a:lumMod val="75000"/>
                  <a:lumOff val="25000"/>
                </a:schemeClr>
              </a:solidFill>
            </a:endParaRPr>
          </a:p>
        </p:txBody>
      </p:sp>
    </p:spTree>
    <p:extLst>
      <p:ext uri="{BB962C8B-B14F-4D97-AF65-F5344CB8AC3E}">
        <p14:creationId xmlns:p14="http://schemas.microsoft.com/office/powerpoint/2010/main" val="4221952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F766AA-A87D-409A-8D3A-B5F30840F48C}"/>
              </a:ext>
            </a:extLst>
          </p:cNvPr>
          <p:cNvSpPr>
            <a:spLocks noGrp="1"/>
          </p:cNvSpPr>
          <p:nvPr>
            <p:ph type="title"/>
          </p:nvPr>
        </p:nvSpPr>
        <p:spPr>
          <a:xfrm>
            <a:off x="2231136" y="523613"/>
            <a:ext cx="7729728" cy="1188720"/>
          </a:xfrm>
        </p:spPr>
        <p:txBody>
          <a:bodyPr/>
          <a:lstStyle/>
          <a:p>
            <a:r>
              <a:rPr lang="en-US" dirty="0"/>
              <a:t>Closing Statement</a:t>
            </a:r>
          </a:p>
        </p:txBody>
      </p:sp>
      <p:sp>
        <p:nvSpPr>
          <p:cNvPr id="5" name="Content Placeholder 4">
            <a:extLst>
              <a:ext uri="{FF2B5EF4-FFF2-40B4-BE49-F238E27FC236}">
                <a16:creationId xmlns:a16="http://schemas.microsoft.com/office/drawing/2014/main" id="{B8153745-0D29-4D54-AC7B-24F5FD1E56D2}"/>
              </a:ext>
            </a:extLst>
          </p:cNvPr>
          <p:cNvSpPr>
            <a:spLocks noGrp="1"/>
          </p:cNvSpPr>
          <p:nvPr>
            <p:ph idx="1"/>
          </p:nvPr>
        </p:nvSpPr>
        <p:spPr>
          <a:xfrm>
            <a:off x="2231136" y="2358189"/>
            <a:ext cx="7729728" cy="3793957"/>
          </a:xfrm>
        </p:spPr>
        <p:txBody>
          <a:bodyPr/>
          <a:lstStyle/>
          <a:p>
            <a:r>
              <a:rPr lang="en-US" sz="2400" dirty="0"/>
              <a:t>If asked for closing statement in writing –</a:t>
            </a:r>
          </a:p>
          <a:p>
            <a:pPr lvl="1"/>
            <a:r>
              <a:rPr lang="en-US" sz="2000" dirty="0"/>
              <a:t>Work with advisee – ensure advisee has input and an opportunity to review</a:t>
            </a:r>
          </a:p>
          <a:p>
            <a:pPr lvl="1"/>
            <a:r>
              <a:rPr lang="en-US" sz="2000" dirty="0"/>
              <a:t>Submit on time – HE will provide directions on how to submit</a:t>
            </a:r>
          </a:p>
          <a:p>
            <a:pPr lvl="1"/>
            <a:r>
              <a:rPr lang="en-US" sz="2000" dirty="0"/>
              <a:t>If needed request access to hearing recording and use it to refresh your memory, gather your thoughts…</a:t>
            </a:r>
          </a:p>
          <a:p>
            <a:pPr lvl="1"/>
            <a:endParaRPr lang="en-US" dirty="0"/>
          </a:p>
        </p:txBody>
      </p:sp>
    </p:spTree>
    <p:extLst>
      <p:ext uri="{BB962C8B-B14F-4D97-AF65-F5344CB8AC3E}">
        <p14:creationId xmlns:p14="http://schemas.microsoft.com/office/powerpoint/2010/main" val="9514687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45C02-1EA6-435A-9B90-9A1F57705D64}"/>
              </a:ext>
            </a:extLst>
          </p:cNvPr>
          <p:cNvSpPr>
            <a:spLocks noGrp="1"/>
          </p:cNvSpPr>
          <p:nvPr>
            <p:ph type="title"/>
          </p:nvPr>
        </p:nvSpPr>
        <p:spPr>
          <a:xfrm>
            <a:off x="2231136" y="523613"/>
            <a:ext cx="7729728" cy="1188720"/>
          </a:xfrm>
        </p:spPr>
        <p:txBody>
          <a:bodyPr/>
          <a:lstStyle/>
          <a:p>
            <a:r>
              <a:rPr lang="en-US" dirty="0"/>
              <a:t>Determination</a:t>
            </a:r>
          </a:p>
        </p:txBody>
      </p:sp>
      <p:sp>
        <p:nvSpPr>
          <p:cNvPr id="3" name="Content Placeholder 2">
            <a:extLst>
              <a:ext uri="{FF2B5EF4-FFF2-40B4-BE49-F238E27FC236}">
                <a16:creationId xmlns:a16="http://schemas.microsoft.com/office/drawing/2014/main" id="{5033C1DD-D4AD-49A0-AAD4-0D212925D20A}"/>
              </a:ext>
            </a:extLst>
          </p:cNvPr>
          <p:cNvSpPr>
            <a:spLocks noGrp="1"/>
          </p:cNvSpPr>
          <p:nvPr>
            <p:ph idx="1"/>
          </p:nvPr>
        </p:nvSpPr>
        <p:spPr>
          <a:xfrm>
            <a:off x="2231135" y="2334126"/>
            <a:ext cx="8517075" cy="3617495"/>
          </a:xfrm>
        </p:spPr>
        <p:txBody>
          <a:bodyPr/>
          <a:lstStyle/>
          <a:p>
            <a:r>
              <a:rPr lang="en-US" sz="2000" dirty="0"/>
              <a:t>HE proposes a determination to President Dunn </a:t>
            </a:r>
          </a:p>
          <a:p>
            <a:r>
              <a:rPr lang="en-US" sz="2000" dirty="0"/>
              <a:t>President Dunn accepts, rejects or modifies determination and establishes sanctions if needed</a:t>
            </a:r>
          </a:p>
          <a:p>
            <a:r>
              <a:rPr lang="en-US" sz="2000" dirty="0"/>
              <a:t>Parties can petition for a review –  Advisors may be asked to assist</a:t>
            </a:r>
          </a:p>
          <a:p>
            <a:r>
              <a:rPr lang="en-US" sz="2000" dirty="0"/>
              <a:t>Following the petition deadline, Title IX Coordinator implements any sanctions</a:t>
            </a:r>
          </a:p>
          <a:p>
            <a:endParaRPr lang="en-US" sz="2000" dirty="0"/>
          </a:p>
          <a:p>
            <a:r>
              <a:rPr lang="en-US" sz="2000" dirty="0"/>
              <a:t>Advisors might not be notified of the outcome of the hearing</a:t>
            </a:r>
          </a:p>
          <a:p>
            <a:endParaRPr lang="en-US" dirty="0"/>
          </a:p>
        </p:txBody>
      </p:sp>
    </p:spTree>
    <p:extLst>
      <p:ext uri="{BB962C8B-B14F-4D97-AF65-F5344CB8AC3E}">
        <p14:creationId xmlns:p14="http://schemas.microsoft.com/office/powerpoint/2010/main" val="23802717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4167985-D6E9-40FF-97C0-4B6D373E85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68" y="640080"/>
            <a:ext cx="10911865" cy="462686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68801362-349C-44BE-BEF6-8E926E1D3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6" y="804672"/>
            <a:ext cx="10579608" cy="42976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FD6C365E-2590-4643-9FAA-ECC74A191903}"/>
              </a:ext>
            </a:extLst>
          </p:cNvPr>
          <p:cNvSpPr>
            <a:spLocks noGrp="1"/>
          </p:cNvSpPr>
          <p:nvPr>
            <p:ph type="title"/>
          </p:nvPr>
        </p:nvSpPr>
        <p:spPr>
          <a:xfrm>
            <a:off x="1262729" y="1289303"/>
            <a:ext cx="9638443" cy="3339303"/>
          </a:xfrm>
          <a:ln>
            <a:noFill/>
          </a:ln>
        </p:spPr>
        <p:txBody>
          <a:bodyPr vert="horz" lIns="274320" tIns="182880" rIns="274320" bIns="182880" rtlCol="0" anchor="ctr" anchorCtr="1">
            <a:normAutofit/>
          </a:bodyPr>
          <a:lstStyle/>
          <a:p>
            <a:r>
              <a:rPr lang="en-US" sz="5000" dirty="0"/>
              <a:t>Informal resolution</a:t>
            </a:r>
          </a:p>
        </p:txBody>
      </p:sp>
      <p:sp>
        <p:nvSpPr>
          <p:cNvPr id="5" name="Text Placeholder 4">
            <a:extLst>
              <a:ext uri="{FF2B5EF4-FFF2-40B4-BE49-F238E27FC236}">
                <a16:creationId xmlns:a16="http://schemas.microsoft.com/office/drawing/2014/main" id="{B5E04536-0433-4CEE-855F-29E95C5F7969}"/>
              </a:ext>
            </a:extLst>
          </p:cNvPr>
          <p:cNvSpPr>
            <a:spLocks noGrp="1"/>
          </p:cNvSpPr>
          <p:nvPr>
            <p:ph type="body" idx="1"/>
          </p:nvPr>
        </p:nvSpPr>
        <p:spPr>
          <a:xfrm>
            <a:off x="1262729" y="5499895"/>
            <a:ext cx="9638443" cy="484633"/>
          </a:xfrm>
        </p:spPr>
        <p:txBody>
          <a:bodyPr vert="horz" lIns="91440" tIns="45720" rIns="91440" bIns="45720" rtlCol="0">
            <a:normAutofit/>
          </a:bodyPr>
          <a:lstStyle/>
          <a:p>
            <a:pPr algn="ctr"/>
            <a:endParaRPr lang="en-US">
              <a:solidFill>
                <a:schemeClr val="tx1">
                  <a:lumMod val="75000"/>
                  <a:lumOff val="25000"/>
                </a:schemeClr>
              </a:solidFill>
            </a:endParaRPr>
          </a:p>
        </p:txBody>
      </p:sp>
    </p:spTree>
    <p:extLst>
      <p:ext uri="{BB962C8B-B14F-4D97-AF65-F5344CB8AC3E}">
        <p14:creationId xmlns:p14="http://schemas.microsoft.com/office/powerpoint/2010/main" val="7294106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45C02-1EA6-435A-9B90-9A1F57705D64}"/>
              </a:ext>
            </a:extLst>
          </p:cNvPr>
          <p:cNvSpPr>
            <a:spLocks noGrp="1"/>
          </p:cNvSpPr>
          <p:nvPr>
            <p:ph type="title"/>
          </p:nvPr>
        </p:nvSpPr>
        <p:spPr>
          <a:xfrm>
            <a:off x="2231136" y="523613"/>
            <a:ext cx="7729728" cy="1188720"/>
          </a:xfrm>
        </p:spPr>
        <p:txBody>
          <a:bodyPr/>
          <a:lstStyle/>
          <a:p>
            <a:r>
              <a:rPr lang="en-US" dirty="0"/>
              <a:t>Informal Resolution</a:t>
            </a:r>
          </a:p>
        </p:txBody>
      </p:sp>
      <p:sp>
        <p:nvSpPr>
          <p:cNvPr id="3" name="Content Placeholder 2">
            <a:extLst>
              <a:ext uri="{FF2B5EF4-FFF2-40B4-BE49-F238E27FC236}">
                <a16:creationId xmlns:a16="http://schemas.microsoft.com/office/drawing/2014/main" id="{5033C1DD-D4AD-49A0-AAD4-0D212925D20A}"/>
              </a:ext>
            </a:extLst>
          </p:cNvPr>
          <p:cNvSpPr>
            <a:spLocks noGrp="1"/>
          </p:cNvSpPr>
          <p:nvPr>
            <p:ph idx="1"/>
          </p:nvPr>
        </p:nvSpPr>
        <p:spPr>
          <a:xfrm>
            <a:off x="2231135" y="2334126"/>
            <a:ext cx="8517075" cy="3617495"/>
          </a:xfrm>
        </p:spPr>
        <p:txBody>
          <a:bodyPr>
            <a:normAutofit lnSpcReduction="10000"/>
          </a:bodyPr>
          <a:lstStyle/>
          <a:p>
            <a:r>
              <a:rPr lang="en-US" sz="2000" i="1" dirty="0"/>
              <a:t>“At any point prior to reaching a determination regarding responsibility the institution may facilitate an informal resolution process…”</a:t>
            </a:r>
          </a:p>
          <a:p>
            <a:pPr lvl="1"/>
            <a:r>
              <a:rPr lang="en-US" sz="1800" dirty="0"/>
              <a:t>Formal complainant must be filed</a:t>
            </a:r>
          </a:p>
          <a:p>
            <a:pPr lvl="1"/>
            <a:r>
              <a:rPr lang="en-US" sz="1800" dirty="0"/>
              <a:t>Written notice provided to parties</a:t>
            </a:r>
            <a:endParaRPr lang="en-US" sz="1800" i="1" dirty="0"/>
          </a:p>
          <a:p>
            <a:pPr lvl="1"/>
            <a:r>
              <a:rPr lang="en-US" sz="1800" dirty="0"/>
              <a:t>Must obtain the parties’ voluntary, written consent to process</a:t>
            </a:r>
          </a:p>
          <a:p>
            <a:pPr lvl="1"/>
            <a:r>
              <a:rPr lang="en-US" sz="1800" dirty="0"/>
              <a:t>Parties can withdraw from the process and proceed with a hearing</a:t>
            </a:r>
          </a:p>
          <a:p>
            <a:pPr lvl="1"/>
            <a:r>
              <a:rPr lang="en-US" sz="1800" dirty="0"/>
              <a:t>Resolution might become part of Student Conduct record</a:t>
            </a:r>
          </a:p>
          <a:p>
            <a:pPr marL="228600" lvl="1" indent="0">
              <a:buNone/>
            </a:pPr>
            <a:endParaRPr lang="en-US" sz="1800" dirty="0"/>
          </a:p>
          <a:p>
            <a:r>
              <a:rPr lang="en-US" sz="2000" dirty="0"/>
              <a:t>May not be used to resolve allegations that an employee sexually harassed a student</a:t>
            </a:r>
            <a:r>
              <a:rPr lang="en-US" dirty="0"/>
              <a:t>.</a:t>
            </a:r>
          </a:p>
        </p:txBody>
      </p:sp>
    </p:spTree>
    <p:extLst>
      <p:ext uri="{BB962C8B-B14F-4D97-AF65-F5344CB8AC3E}">
        <p14:creationId xmlns:p14="http://schemas.microsoft.com/office/powerpoint/2010/main" val="10474622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4167985-D6E9-40FF-97C0-4B6D373E85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68" y="640080"/>
            <a:ext cx="10911865" cy="462686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68801362-349C-44BE-BEF6-8E926E1D3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6" y="804672"/>
            <a:ext cx="10579608" cy="42976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FD6C365E-2590-4643-9FAA-ECC74A191903}"/>
              </a:ext>
            </a:extLst>
          </p:cNvPr>
          <p:cNvSpPr>
            <a:spLocks noGrp="1"/>
          </p:cNvSpPr>
          <p:nvPr>
            <p:ph type="title"/>
          </p:nvPr>
        </p:nvSpPr>
        <p:spPr>
          <a:xfrm>
            <a:off x="1262729" y="1289303"/>
            <a:ext cx="9638443" cy="3339303"/>
          </a:xfrm>
          <a:ln>
            <a:noFill/>
          </a:ln>
        </p:spPr>
        <p:txBody>
          <a:bodyPr vert="horz" lIns="274320" tIns="182880" rIns="274320" bIns="182880" rtlCol="0" anchor="ctr" anchorCtr="1">
            <a:normAutofit/>
          </a:bodyPr>
          <a:lstStyle/>
          <a:p>
            <a:r>
              <a:rPr lang="en-US" sz="5000" dirty="0"/>
              <a:t>Final Tips</a:t>
            </a:r>
          </a:p>
        </p:txBody>
      </p:sp>
      <p:sp>
        <p:nvSpPr>
          <p:cNvPr id="5" name="Text Placeholder 4">
            <a:extLst>
              <a:ext uri="{FF2B5EF4-FFF2-40B4-BE49-F238E27FC236}">
                <a16:creationId xmlns:a16="http://schemas.microsoft.com/office/drawing/2014/main" id="{B5E04536-0433-4CEE-855F-29E95C5F7969}"/>
              </a:ext>
            </a:extLst>
          </p:cNvPr>
          <p:cNvSpPr>
            <a:spLocks noGrp="1"/>
          </p:cNvSpPr>
          <p:nvPr>
            <p:ph type="body" idx="1"/>
          </p:nvPr>
        </p:nvSpPr>
        <p:spPr>
          <a:xfrm>
            <a:off x="1262729" y="5499895"/>
            <a:ext cx="9638443" cy="484633"/>
          </a:xfrm>
        </p:spPr>
        <p:txBody>
          <a:bodyPr vert="horz" lIns="91440" tIns="45720" rIns="91440" bIns="45720" rtlCol="0">
            <a:normAutofit/>
          </a:bodyPr>
          <a:lstStyle/>
          <a:p>
            <a:pPr algn="ctr"/>
            <a:endParaRPr lang="en-US">
              <a:solidFill>
                <a:schemeClr val="tx1">
                  <a:lumMod val="75000"/>
                  <a:lumOff val="25000"/>
                </a:schemeClr>
              </a:solidFill>
            </a:endParaRPr>
          </a:p>
        </p:txBody>
      </p:sp>
    </p:spTree>
    <p:extLst>
      <p:ext uri="{BB962C8B-B14F-4D97-AF65-F5344CB8AC3E}">
        <p14:creationId xmlns:p14="http://schemas.microsoft.com/office/powerpoint/2010/main" val="27321947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45C02-1EA6-435A-9B90-9A1F57705D64}"/>
              </a:ext>
            </a:extLst>
          </p:cNvPr>
          <p:cNvSpPr>
            <a:spLocks noGrp="1"/>
          </p:cNvSpPr>
          <p:nvPr>
            <p:ph type="title"/>
          </p:nvPr>
        </p:nvSpPr>
        <p:spPr>
          <a:xfrm>
            <a:off x="2231136" y="523613"/>
            <a:ext cx="7729728" cy="1188720"/>
          </a:xfrm>
        </p:spPr>
        <p:txBody>
          <a:bodyPr/>
          <a:lstStyle/>
          <a:p>
            <a:r>
              <a:rPr lang="en-US" dirty="0"/>
              <a:t>Things to consider</a:t>
            </a:r>
          </a:p>
        </p:txBody>
      </p:sp>
      <p:sp>
        <p:nvSpPr>
          <p:cNvPr id="3" name="Content Placeholder 2">
            <a:extLst>
              <a:ext uri="{FF2B5EF4-FFF2-40B4-BE49-F238E27FC236}">
                <a16:creationId xmlns:a16="http://schemas.microsoft.com/office/drawing/2014/main" id="{5033C1DD-D4AD-49A0-AAD4-0D212925D20A}"/>
              </a:ext>
            </a:extLst>
          </p:cNvPr>
          <p:cNvSpPr>
            <a:spLocks noGrp="1"/>
          </p:cNvSpPr>
          <p:nvPr>
            <p:ph idx="1"/>
          </p:nvPr>
        </p:nvSpPr>
        <p:spPr>
          <a:xfrm>
            <a:off x="2231135" y="2334126"/>
            <a:ext cx="8517075" cy="4000261"/>
          </a:xfrm>
        </p:spPr>
        <p:txBody>
          <a:bodyPr>
            <a:normAutofit lnSpcReduction="10000"/>
          </a:bodyPr>
          <a:lstStyle/>
          <a:p>
            <a:r>
              <a:rPr lang="en-US" sz="2400" dirty="0"/>
              <a:t>Frequent short breaks are taken, but the HE often does not take a lunch break</a:t>
            </a:r>
          </a:p>
          <a:p>
            <a:pPr lvl="1"/>
            <a:r>
              <a:rPr lang="en-US" sz="2000" dirty="0"/>
              <a:t>Tell her if you need a longer break for lunch. This will not offend her.</a:t>
            </a:r>
          </a:p>
          <a:p>
            <a:pPr lvl="1"/>
            <a:r>
              <a:rPr lang="en-US" sz="2000" dirty="0"/>
              <a:t>Snacks will be provided, but you may want to bring your own food</a:t>
            </a:r>
          </a:p>
          <a:p>
            <a:pPr lvl="1"/>
            <a:r>
              <a:rPr lang="en-US" sz="2000" dirty="0"/>
              <a:t>Water will be provided, you may bring your own drinks</a:t>
            </a:r>
          </a:p>
          <a:p>
            <a:r>
              <a:rPr lang="en-US" sz="2400" dirty="0"/>
              <a:t>Parents may come with the student but will have to wait in the hallway or in another building. The student can talk to the parents during breaks, but not during the hearing</a:t>
            </a:r>
          </a:p>
          <a:p>
            <a:r>
              <a:rPr lang="en-US" sz="2400" dirty="0"/>
              <a:t>Witnesses will want to bring something to do, as they will likely have several hours of waiting</a:t>
            </a:r>
          </a:p>
          <a:p>
            <a:endParaRPr lang="en-US" dirty="0"/>
          </a:p>
          <a:p>
            <a:pPr lvl="1"/>
            <a:endParaRPr lang="en-US" dirty="0"/>
          </a:p>
        </p:txBody>
      </p:sp>
    </p:spTree>
    <p:extLst>
      <p:ext uri="{BB962C8B-B14F-4D97-AF65-F5344CB8AC3E}">
        <p14:creationId xmlns:p14="http://schemas.microsoft.com/office/powerpoint/2010/main" val="21693823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DD1B66A-92B0-4B35-A5F5-7AE7B2E2A226}"/>
              </a:ext>
            </a:extLst>
          </p:cNvPr>
          <p:cNvSpPr>
            <a:spLocks noGrp="1"/>
          </p:cNvSpPr>
          <p:nvPr>
            <p:ph type="title"/>
          </p:nvPr>
        </p:nvSpPr>
        <p:spPr>
          <a:xfrm>
            <a:off x="5458969" y="2386744"/>
            <a:ext cx="5928358" cy="1645920"/>
          </a:xfrm>
        </p:spPr>
        <p:txBody>
          <a:bodyPr vert="horz" lIns="274320" tIns="182880" rIns="274320" bIns="182880" rtlCol="0" anchor="ctr" anchorCtr="1">
            <a:normAutofit/>
          </a:bodyPr>
          <a:lstStyle/>
          <a:p>
            <a:r>
              <a:rPr lang="en-US"/>
              <a:t>Questions</a:t>
            </a:r>
          </a:p>
        </p:txBody>
      </p:sp>
      <p:sp>
        <p:nvSpPr>
          <p:cNvPr id="5" name="Text Placeholder 4">
            <a:extLst>
              <a:ext uri="{FF2B5EF4-FFF2-40B4-BE49-F238E27FC236}">
                <a16:creationId xmlns:a16="http://schemas.microsoft.com/office/drawing/2014/main" id="{4A1D6A88-63B9-441E-BED0-000EC1FCCBD4}"/>
              </a:ext>
            </a:extLst>
          </p:cNvPr>
          <p:cNvSpPr>
            <a:spLocks noGrp="1"/>
          </p:cNvSpPr>
          <p:nvPr>
            <p:ph type="body" idx="1"/>
          </p:nvPr>
        </p:nvSpPr>
        <p:spPr>
          <a:xfrm>
            <a:off x="5458969" y="4352544"/>
            <a:ext cx="5928358" cy="1239894"/>
          </a:xfrm>
        </p:spPr>
        <p:txBody>
          <a:bodyPr vert="horz" lIns="91440" tIns="45720" rIns="91440" bIns="45720" rtlCol="0">
            <a:normAutofit/>
          </a:bodyPr>
          <a:lstStyle/>
          <a:p>
            <a:pPr algn="ctr"/>
            <a:endParaRPr lang="en-US">
              <a:solidFill>
                <a:schemeClr val="tx1">
                  <a:lumMod val="75000"/>
                  <a:lumOff val="25000"/>
                </a:schemeClr>
              </a:solidFill>
            </a:endParaRPr>
          </a:p>
        </p:txBody>
      </p:sp>
      <p:pic>
        <p:nvPicPr>
          <p:cNvPr id="14" name="Picture 13" descr="Question mark on green pastel background">
            <a:extLst>
              <a:ext uri="{FF2B5EF4-FFF2-40B4-BE49-F238E27FC236}">
                <a16:creationId xmlns:a16="http://schemas.microsoft.com/office/drawing/2014/main" id="{9BE9821A-2968-4C38-AF9B-87F806DB4C2B}"/>
              </a:ext>
            </a:extLst>
          </p:cNvPr>
          <p:cNvPicPr>
            <a:picLocks noChangeAspect="1"/>
          </p:cNvPicPr>
          <p:nvPr/>
        </p:nvPicPr>
        <p:blipFill rotWithShape="1">
          <a:blip r:embed="rId2"/>
          <a:srcRect l="44546" r="4554"/>
          <a:stretch/>
        </p:blipFill>
        <p:spPr>
          <a:xfrm>
            <a:off x="20" y="10"/>
            <a:ext cx="4654277" cy="6857990"/>
          </a:xfrm>
          <a:prstGeom prst="rect">
            <a:avLst/>
          </a:prstGeom>
        </p:spPr>
      </p:pic>
    </p:spTree>
    <p:extLst>
      <p:ext uri="{BB962C8B-B14F-4D97-AF65-F5344CB8AC3E}">
        <p14:creationId xmlns:p14="http://schemas.microsoft.com/office/powerpoint/2010/main" val="4165163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42561-B847-47DC-8BDB-5537259D133B}"/>
              </a:ext>
            </a:extLst>
          </p:cNvPr>
          <p:cNvSpPr>
            <a:spLocks noGrp="1"/>
          </p:cNvSpPr>
          <p:nvPr>
            <p:ph type="title"/>
          </p:nvPr>
        </p:nvSpPr>
        <p:spPr>
          <a:xfrm>
            <a:off x="2343431" y="491450"/>
            <a:ext cx="7729728" cy="1188720"/>
          </a:xfrm>
        </p:spPr>
        <p:txBody>
          <a:bodyPr/>
          <a:lstStyle/>
          <a:p>
            <a:r>
              <a:rPr lang="en-US" dirty="0"/>
              <a:t>Process Overview, Cont.</a:t>
            </a:r>
          </a:p>
        </p:txBody>
      </p:sp>
      <p:sp>
        <p:nvSpPr>
          <p:cNvPr id="3" name="Content Placeholder 2">
            <a:extLst>
              <a:ext uri="{FF2B5EF4-FFF2-40B4-BE49-F238E27FC236}">
                <a16:creationId xmlns:a16="http://schemas.microsoft.com/office/drawing/2014/main" id="{0D369D89-8A0D-42A8-AFEC-86D5D0AC22D2}"/>
              </a:ext>
            </a:extLst>
          </p:cNvPr>
          <p:cNvSpPr>
            <a:spLocks noGrp="1"/>
          </p:cNvSpPr>
          <p:nvPr>
            <p:ph idx="1"/>
          </p:nvPr>
        </p:nvSpPr>
        <p:spPr>
          <a:xfrm>
            <a:off x="2231135" y="2061412"/>
            <a:ext cx="7842023" cy="4636168"/>
          </a:xfrm>
        </p:spPr>
        <p:txBody>
          <a:bodyPr>
            <a:normAutofit/>
          </a:bodyPr>
          <a:lstStyle/>
          <a:p>
            <a:pPr marL="0" indent="0">
              <a:buNone/>
            </a:pPr>
            <a:r>
              <a:rPr lang="en-US" sz="2400" dirty="0"/>
              <a:t>After the Hearing</a:t>
            </a:r>
          </a:p>
          <a:p>
            <a:r>
              <a:rPr lang="en-US" sz="2400" dirty="0"/>
              <a:t>HE reviews all evidence gathered and provides recommended decision to President Dunn </a:t>
            </a:r>
          </a:p>
          <a:p>
            <a:r>
              <a:rPr lang="en-US" sz="2400" dirty="0"/>
              <a:t>President Dunn sends notice of his decision to both parties</a:t>
            </a:r>
          </a:p>
          <a:p>
            <a:r>
              <a:rPr lang="en-US" sz="2400" dirty="0"/>
              <a:t>Both parties have 10 </a:t>
            </a:r>
            <a:r>
              <a:rPr lang="en-US" sz="2400" b="1" dirty="0"/>
              <a:t>workdays </a:t>
            </a:r>
            <a:r>
              <a:rPr lang="en-US" sz="2400" dirty="0"/>
              <a:t>to petition for review of decision to the Executive Director of the BOR</a:t>
            </a:r>
          </a:p>
          <a:p>
            <a:pPr lvl="1"/>
            <a:r>
              <a:rPr lang="en-US" sz="2000" dirty="0"/>
              <a:t>If petition is submitted, the other party is notified and has 5 </a:t>
            </a:r>
            <a:r>
              <a:rPr lang="en-US" sz="2000" b="1" dirty="0"/>
              <a:t>workdays</a:t>
            </a:r>
            <a:r>
              <a:rPr lang="en-US" sz="2000" dirty="0"/>
              <a:t> to provide a written statement to the Executive Director</a:t>
            </a:r>
          </a:p>
        </p:txBody>
      </p:sp>
    </p:spTree>
    <p:extLst>
      <p:ext uri="{BB962C8B-B14F-4D97-AF65-F5344CB8AC3E}">
        <p14:creationId xmlns:p14="http://schemas.microsoft.com/office/powerpoint/2010/main" val="204737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11466-CD3A-4A55-963B-A1FD0C463D49}"/>
              </a:ext>
            </a:extLst>
          </p:cNvPr>
          <p:cNvSpPr>
            <a:spLocks noGrp="1"/>
          </p:cNvSpPr>
          <p:nvPr>
            <p:ph type="title"/>
          </p:nvPr>
        </p:nvSpPr>
        <p:spPr>
          <a:xfrm>
            <a:off x="2231136" y="627807"/>
            <a:ext cx="7729728" cy="1188720"/>
          </a:xfrm>
        </p:spPr>
        <p:txBody>
          <a:bodyPr/>
          <a:lstStyle/>
          <a:p>
            <a:r>
              <a:rPr lang="en-US" dirty="0"/>
              <a:t>Advisor’s Role</a:t>
            </a:r>
          </a:p>
        </p:txBody>
      </p:sp>
      <p:sp>
        <p:nvSpPr>
          <p:cNvPr id="3" name="Content Placeholder 2">
            <a:extLst>
              <a:ext uri="{FF2B5EF4-FFF2-40B4-BE49-F238E27FC236}">
                <a16:creationId xmlns:a16="http://schemas.microsoft.com/office/drawing/2014/main" id="{A654BB6A-F829-48D4-9D3D-D15075574003}"/>
              </a:ext>
            </a:extLst>
          </p:cNvPr>
          <p:cNvSpPr>
            <a:spLocks noGrp="1"/>
          </p:cNvSpPr>
          <p:nvPr>
            <p:ph idx="1"/>
          </p:nvPr>
        </p:nvSpPr>
        <p:spPr>
          <a:xfrm>
            <a:off x="2231135" y="2171700"/>
            <a:ext cx="9220296" cy="4349416"/>
          </a:xfrm>
        </p:spPr>
        <p:txBody>
          <a:bodyPr>
            <a:normAutofit fontScale="92500"/>
          </a:bodyPr>
          <a:lstStyle/>
          <a:p>
            <a:r>
              <a:rPr lang="en-US" sz="2400" dirty="0"/>
              <a:t>Mouthpiece for the party represented</a:t>
            </a:r>
          </a:p>
          <a:p>
            <a:r>
              <a:rPr lang="en-US" sz="2400" dirty="0"/>
              <a:t>Present information during the hearing, question parties and witnesses (as necessary), clarify information and cross-examine “witnesses” (as necessary)</a:t>
            </a:r>
          </a:p>
          <a:p>
            <a:r>
              <a:rPr lang="en-US" sz="2400" dirty="0"/>
              <a:t>Communication link between advisee and Title IX Coordinator – if desired</a:t>
            </a:r>
          </a:p>
          <a:p>
            <a:r>
              <a:rPr lang="en-US" sz="2400" dirty="0"/>
              <a:t>Challenge leading, inaccurate and/or irrelevant information</a:t>
            </a:r>
          </a:p>
          <a:p>
            <a:r>
              <a:rPr lang="en-US" sz="2400" dirty="0">
                <a:latin typeface="Segoe UI" panose="020B0502040204020203" pitchFamily="34" charset="0"/>
                <a:ea typeface="Calibri" panose="020F0502020204030204" pitchFamily="34" charset="0"/>
                <a:cs typeface="Segoe UI" panose="020B0502040204020203" pitchFamily="34" charset="0"/>
              </a:rPr>
              <a:t>C</a:t>
            </a:r>
            <a:r>
              <a:rPr lang="en-US" sz="2400" dirty="0">
                <a:effectLst/>
                <a:latin typeface="Segoe UI" panose="020B0502040204020203" pitchFamily="34" charset="0"/>
                <a:ea typeface="Calibri" panose="020F0502020204030204" pitchFamily="34" charset="0"/>
                <a:cs typeface="Segoe UI" panose="020B0502040204020203" pitchFamily="34" charset="0"/>
              </a:rPr>
              <a:t>ommunicate, support and work with advisee to ensure advisee is involved in and supported throughout the steps of the process</a:t>
            </a:r>
          </a:p>
          <a:p>
            <a:r>
              <a:rPr lang="en-US" sz="2400" dirty="0"/>
              <a:t>Challenge your biases and ensure you can fairly represent your party</a:t>
            </a:r>
          </a:p>
          <a:p>
            <a:r>
              <a:rPr lang="en-US" sz="2400" dirty="0"/>
              <a:t>Be familiar with SDBOR Policy 1:17 – Pay close attention to confidentiality and the hearing</a:t>
            </a:r>
          </a:p>
        </p:txBody>
      </p:sp>
    </p:spTree>
    <p:extLst>
      <p:ext uri="{BB962C8B-B14F-4D97-AF65-F5344CB8AC3E}">
        <p14:creationId xmlns:p14="http://schemas.microsoft.com/office/powerpoint/2010/main" val="1095708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4167985-D6E9-40FF-97C0-4B6D373E85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68" y="640080"/>
            <a:ext cx="10911865" cy="462686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68801362-349C-44BE-BEF6-8E926E1D3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6" y="804672"/>
            <a:ext cx="10579608" cy="42976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48082988-76AD-43E2-8B3E-05174678FB98}"/>
              </a:ext>
            </a:extLst>
          </p:cNvPr>
          <p:cNvSpPr>
            <a:spLocks noGrp="1"/>
          </p:cNvSpPr>
          <p:nvPr>
            <p:ph type="title"/>
          </p:nvPr>
        </p:nvSpPr>
        <p:spPr>
          <a:xfrm>
            <a:off x="1262729" y="1289303"/>
            <a:ext cx="9638443" cy="3339303"/>
          </a:xfrm>
          <a:ln>
            <a:noFill/>
          </a:ln>
        </p:spPr>
        <p:txBody>
          <a:bodyPr vert="horz" lIns="274320" tIns="182880" rIns="274320" bIns="182880" rtlCol="0" anchor="ctr" anchorCtr="1">
            <a:normAutofit/>
          </a:bodyPr>
          <a:lstStyle/>
          <a:p>
            <a:r>
              <a:rPr lang="en-US" sz="5000" dirty="0"/>
              <a:t>Pre-Hearing</a:t>
            </a:r>
          </a:p>
        </p:txBody>
      </p:sp>
      <p:sp>
        <p:nvSpPr>
          <p:cNvPr id="5" name="Text Placeholder 4">
            <a:extLst>
              <a:ext uri="{FF2B5EF4-FFF2-40B4-BE49-F238E27FC236}">
                <a16:creationId xmlns:a16="http://schemas.microsoft.com/office/drawing/2014/main" id="{2109BD7B-8435-4E20-A94A-28D2056F4A13}"/>
              </a:ext>
            </a:extLst>
          </p:cNvPr>
          <p:cNvSpPr>
            <a:spLocks noGrp="1"/>
          </p:cNvSpPr>
          <p:nvPr>
            <p:ph type="body" idx="1"/>
          </p:nvPr>
        </p:nvSpPr>
        <p:spPr>
          <a:xfrm>
            <a:off x="1262729" y="5499895"/>
            <a:ext cx="9638443" cy="484633"/>
          </a:xfrm>
        </p:spPr>
        <p:txBody>
          <a:bodyPr vert="horz" lIns="91440" tIns="45720" rIns="91440" bIns="45720" rtlCol="0">
            <a:normAutofit/>
          </a:bodyPr>
          <a:lstStyle/>
          <a:p>
            <a:pPr algn="ctr"/>
            <a:endParaRPr lang="en-US">
              <a:solidFill>
                <a:schemeClr val="tx1">
                  <a:lumMod val="75000"/>
                  <a:lumOff val="25000"/>
                </a:schemeClr>
              </a:solidFill>
            </a:endParaRPr>
          </a:p>
        </p:txBody>
      </p:sp>
    </p:spTree>
    <p:extLst>
      <p:ext uri="{BB962C8B-B14F-4D97-AF65-F5344CB8AC3E}">
        <p14:creationId xmlns:p14="http://schemas.microsoft.com/office/powerpoint/2010/main" val="3205049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C0907-8DF8-47B7-A4BA-4F4F1AB3BD57}"/>
              </a:ext>
            </a:extLst>
          </p:cNvPr>
          <p:cNvSpPr>
            <a:spLocks noGrp="1"/>
          </p:cNvSpPr>
          <p:nvPr>
            <p:ph type="title"/>
          </p:nvPr>
        </p:nvSpPr>
        <p:spPr/>
        <p:txBody>
          <a:bodyPr/>
          <a:lstStyle/>
          <a:p>
            <a:r>
              <a:rPr lang="en-US" dirty="0"/>
              <a:t>Please communicate </a:t>
            </a:r>
          </a:p>
        </p:txBody>
      </p:sp>
      <p:sp>
        <p:nvSpPr>
          <p:cNvPr id="3" name="Content Placeholder 2">
            <a:extLst>
              <a:ext uri="{FF2B5EF4-FFF2-40B4-BE49-F238E27FC236}">
                <a16:creationId xmlns:a16="http://schemas.microsoft.com/office/drawing/2014/main" id="{9347592E-EF44-495E-9298-F03DE8C3E42F}"/>
              </a:ext>
            </a:extLst>
          </p:cNvPr>
          <p:cNvSpPr>
            <a:spLocks noGrp="1"/>
          </p:cNvSpPr>
          <p:nvPr>
            <p:ph idx="1"/>
          </p:nvPr>
        </p:nvSpPr>
        <p:spPr>
          <a:xfrm>
            <a:off x="2231136" y="2638044"/>
            <a:ext cx="8252380" cy="3698588"/>
          </a:xfrm>
        </p:spPr>
        <p:txBody>
          <a:bodyPr>
            <a:normAutofit/>
          </a:bodyPr>
          <a:lstStyle/>
          <a:p>
            <a:r>
              <a:rPr lang="en-US" sz="2400" dirty="0"/>
              <a:t>Notify the Title IX Coordinator:</a:t>
            </a:r>
          </a:p>
          <a:p>
            <a:pPr lvl="1"/>
            <a:r>
              <a:rPr lang="en-US" sz="2000" dirty="0"/>
              <a:t>If you are no longer able to be the party’s advisor</a:t>
            </a:r>
          </a:p>
          <a:p>
            <a:pPr lvl="1"/>
            <a:r>
              <a:rPr lang="en-US" sz="2000" dirty="0"/>
              <a:t>If you and your party wish to call witnesses not included in the investigation report</a:t>
            </a:r>
          </a:p>
          <a:p>
            <a:pPr lvl="1"/>
            <a:r>
              <a:rPr lang="en-US" sz="2000" dirty="0"/>
              <a:t>If your party wishes to participate in the hearing via Zoom in Morrill Hall – for technology purposes</a:t>
            </a:r>
          </a:p>
          <a:p>
            <a:pPr lvl="1"/>
            <a:r>
              <a:rPr lang="en-US" sz="2000" dirty="0"/>
              <a:t>If you or your party needs accommodations on the day of the hearing</a:t>
            </a:r>
          </a:p>
          <a:p>
            <a:pPr marL="228600" lvl="1" indent="0">
              <a:buNone/>
            </a:pPr>
            <a:endParaRPr lang="en-US" sz="1800" dirty="0"/>
          </a:p>
        </p:txBody>
      </p:sp>
    </p:spTree>
    <p:extLst>
      <p:ext uri="{BB962C8B-B14F-4D97-AF65-F5344CB8AC3E}">
        <p14:creationId xmlns:p14="http://schemas.microsoft.com/office/powerpoint/2010/main" val="2188544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C0907-8DF8-47B7-A4BA-4F4F1AB3BD57}"/>
              </a:ext>
            </a:extLst>
          </p:cNvPr>
          <p:cNvSpPr>
            <a:spLocks noGrp="1"/>
          </p:cNvSpPr>
          <p:nvPr>
            <p:ph type="title"/>
          </p:nvPr>
        </p:nvSpPr>
        <p:spPr/>
        <p:txBody>
          <a:bodyPr/>
          <a:lstStyle/>
          <a:p>
            <a:r>
              <a:rPr lang="en-US" dirty="0"/>
              <a:t>Reviewing Draft Investigation Report</a:t>
            </a:r>
          </a:p>
        </p:txBody>
      </p:sp>
      <p:sp>
        <p:nvSpPr>
          <p:cNvPr id="3" name="Content Placeholder 2">
            <a:extLst>
              <a:ext uri="{FF2B5EF4-FFF2-40B4-BE49-F238E27FC236}">
                <a16:creationId xmlns:a16="http://schemas.microsoft.com/office/drawing/2014/main" id="{9347592E-EF44-495E-9298-F03DE8C3E42F}"/>
              </a:ext>
            </a:extLst>
          </p:cNvPr>
          <p:cNvSpPr>
            <a:spLocks noGrp="1"/>
          </p:cNvSpPr>
          <p:nvPr>
            <p:ph idx="1"/>
          </p:nvPr>
        </p:nvSpPr>
        <p:spPr>
          <a:xfrm>
            <a:off x="2231136" y="2638044"/>
            <a:ext cx="8252380" cy="3698588"/>
          </a:xfrm>
        </p:spPr>
        <p:txBody>
          <a:bodyPr>
            <a:normAutofit/>
          </a:bodyPr>
          <a:lstStyle/>
          <a:p>
            <a:r>
              <a:rPr lang="en-US" sz="2000" dirty="0"/>
              <a:t>All questions, challenges, recommendations, etc. are welcome – Don’t be shy</a:t>
            </a:r>
          </a:p>
          <a:p>
            <a:r>
              <a:rPr lang="en-US" sz="2000" dirty="0"/>
              <a:t>Advisors are the mouth-piece, ensure advisees participate in the process</a:t>
            </a:r>
          </a:p>
          <a:p>
            <a:r>
              <a:rPr lang="en-US" sz="2000" dirty="0"/>
              <a:t>Consider information and determine if relevant to the specific allegations</a:t>
            </a:r>
          </a:p>
          <a:p>
            <a:r>
              <a:rPr lang="en-US" sz="2000" dirty="0"/>
              <a:t>Challenge areas in which you believe the report is leading, biased or questions your party’s credibility</a:t>
            </a:r>
          </a:p>
          <a:p>
            <a:r>
              <a:rPr lang="en-US" sz="2000" dirty="0"/>
              <a:t>Avoid altering/questioning others’ statements or adding new evidence – this can be done during the hearing</a:t>
            </a:r>
          </a:p>
          <a:p>
            <a:r>
              <a:rPr lang="en-US" sz="2000" dirty="0"/>
              <a:t>Remember to review the appendices – question relevancy, request redactions, consider what is missing and question why</a:t>
            </a:r>
          </a:p>
          <a:p>
            <a:endParaRPr lang="en-US" dirty="0"/>
          </a:p>
        </p:txBody>
      </p:sp>
    </p:spTree>
    <p:extLst>
      <p:ext uri="{BB962C8B-B14F-4D97-AF65-F5344CB8AC3E}">
        <p14:creationId xmlns:p14="http://schemas.microsoft.com/office/powerpoint/2010/main" val="2582470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C0907-8DF8-47B7-A4BA-4F4F1AB3BD57}"/>
              </a:ext>
            </a:extLst>
          </p:cNvPr>
          <p:cNvSpPr>
            <a:spLocks noGrp="1"/>
          </p:cNvSpPr>
          <p:nvPr>
            <p:ph type="title"/>
          </p:nvPr>
        </p:nvSpPr>
        <p:spPr/>
        <p:txBody>
          <a:bodyPr/>
          <a:lstStyle/>
          <a:p>
            <a:r>
              <a:rPr lang="en-US" dirty="0"/>
              <a:t>Is my party required to attend the hearing</a:t>
            </a:r>
          </a:p>
        </p:txBody>
      </p:sp>
      <p:sp>
        <p:nvSpPr>
          <p:cNvPr id="3" name="Content Placeholder 2">
            <a:extLst>
              <a:ext uri="{FF2B5EF4-FFF2-40B4-BE49-F238E27FC236}">
                <a16:creationId xmlns:a16="http://schemas.microsoft.com/office/drawing/2014/main" id="{9347592E-EF44-495E-9298-F03DE8C3E42F}"/>
              </a:ext>
            </a:extLst>
          </p:cNvPr>
          <p:cNvSpPr>
            <a:spLocks noGrp="1"/>
          </p:cNvSpPr>
          <p:nvPr>
            <p:ph idx="1"/>
          </p:nvPr>
        </p:nvSpPr>
        <p:spPr>
          <a:xfrm>
            <a:off x="2231136" y="2638044"/>
            <a:ext cx="8252380" cy="3698588"/>
          </a:xfrm>
        </p:spPr>
        <p:txBody>
          <a:bodyPr>
            <a:normAutofit lnSpcReduction="10000"/>
          </a:bodyPr>
          <a:lstStyle/>
          <a:p>
            <a:pPr marL="0" indent="0">
              <a:buNone/>
            </a:pPr>
            <a:r>
              <a:rPr lang="en-US" sz="2000" dirty="0"/>
              <a:t>No</a:t>
            </a:r>
          </a:p>
          <a:p>
            <a:pPr marL="228600" lvl="1" indent="0">
              <a:buNone/>
            </a:pPr>
            <a:endParaRPr lang="en-US" sz="1800" i="1" dirty="0"/>
          </a:p>
          <a:p>
            <a:pPr marL="228600" lvl="1" indent="0">
              <a:buNone/>
            </a:pPr>
            <a:r>
              <a:rPr lang="en-US" sz="2400" i="1" dirty="0"/>
              <a:t>“To the extent statements made by a party or witness who does not submit to cross-examination at the live hearing satisfy the relevance rules, they must be considered by the hearing examiner in reaching a determination regarding responsibility; provided, however, the hearing examiner cannot draw an inference about the determination regarding responsibility solely on a party’s or witness’s absence from the live hearing or refusal to answer </a:t>
            </a:r>
            <a:r>
              <a:rPr lang="en-US" sz="2400" i="1" dirty="0" err="1"/>
              <a:t>crossexamination</a:t>
            </a:r>
            <a:r>
              <a:rPr lang="en-US" sz="2400" i="1" dirty="0"/>
              <a:t> or other questions.”</a:t>
            </a:r>
          </a:p>
          <a:p>
            <a:endParaRPr lang="en-US" dirty="0"/>
          </a:p>
        </p:txBody>
      </p:sp>
    </p:spTree>
    <p:extLst>
      <p:ext uri="{BB962C8B-B14F-4D97-AF65-F5344CB8AC3E}">
        <p14:creationId xmlns:p14="http://schemas.microsoft.com/office/powerpoint/2010/main" val="3446577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58B0-EF4E-4FA9-BCCD-5B9B3F37CF13}"/>
              </a:ext>
            </a:extLst>
          </p:cNvPr>
          <p:cNvSpPr>
            <a:spLocks noGrp="1"/>
          </p:cNvSpPr>
          <p:nvPr>
            <p:ph type="title"/>
          </p:nvPr>
        </p:nvSpPr>
        <p:spPr/>
        <p:txBody>
          <a:bodyPr/>
          <a:lstStyle/>
          <a:p>
            <a:r>
              <a:rPr lang="en-US" dirty="0"/>
              <a:t>Preparing for the Hearing</a:t>
            </a:r>
          </a:p>
        </p:txBody>
      </p:sp>
      <p:sp>
        <p:nvSpPr>
          <p:cNvPr id="3" name="Content Placeholder 2">
            <a:extLst>
              <a:ext uri="{FF2B5EF4-FFF2-40B4-BE49-F238E27FC236}">
                <a16:creationId xmlns:a16="http://schemas.microsoft.com/office/drawing/2014/main" id="{CE470FBE-C759-498C-AF99-114027E7BA0C}"/>
              </a:ext>
            </a:extLst>
          </p:cNvPr>
          <p:cNvSpPr>
            <a:spLocks noGrp="1"/>
          </p:cNvSpPr>
          <p:nvPr>
            <p:ph idx="1"/>
          </p:nvPr>
        </p:nvSpPr>
        <p:spPr>
          <a:xfrm>
            <a:off x="2231136" y="2638044"/>
            <a:ext cx="8316548" cy="3770777"/>
          </a:xfrm>
        </p:spPr>
        <p:txBody>
          <a:bodyPr/>
          <a:lstStyle/>
          <a:p>
            <a:r>
              <a:rPr lang="en-US" sz="2400" dirty="0"/>
              <a:t>Work with advisee to prepare an opening statement that addresses the allegations and the advisee’s position </a:t>
            </a:r>
          </a:p>
          <a:p>
            <a:pPr lvl="1"/>
            <a:r>
              <a:rPr lang="en-US" sz="2000" dirty="0"/>
              <a:t>Provide an overview of the allegations from advisee’s perspective</a:t>
            </a:r>
          </a:p>
          <a:p>
            <a:pPr lvl="1"/>
            <a:r>
              <a:rPr lang="en-US" sz="2000" dirty="0"/>
              <a:t>Highlight quotes in the report that strengths advisee’s position – read, out loud, portions of evidence</a:t>
            </a:r>
          </a:p>
          <a:p>
            <a:pPr lvl="1"/>
            <a:r>
              <a:rPr lang="en-US" sz="2000" dirty="0"/>
              <a:t>Consider discussing new evidence</a:t>
            </a:r>
          </a:p>
          <a:p>
            <a:pPr lvl="1"/>
            <a:r>
              <a:rPr lang="en-US" sz="2000" dirty="0"/>
              <a:t>Discuss impact of allegations to advisee</a:t>
            </a:r>
          </a:p>
          <a:p>
            <a:pPr lvl="1"/>
            <a:r>
              <a:rPr lang="en-US" sz="2000" dirty="0"/>
              <a:t>Consider motive</a:t>
            </a:r>
          </a:p>
          <a:p>
            <a:pPr lvl="1"/>
            <a:r>
              <a:rPr lang="en-US" sz="2000" dirty="0"/>
              <a:t>Consider clearing-up discrepancies</a:t>
            </a:r>
          </a:p>
          <a:p>
            <a:pPr lvl="1"/>
            <a:endParaRPr lang="en-US" dirty="0"/>
          </a:p>
          <a:p>
            <a:pPr lvl="1"/>
            <a:endParaRPr lang="en-US" dirty="0"/>
          </a:p>
        </p:txBody>
      </p:sp>
    </p:spTree>
    <p:extLst>
      <p:ext uri="{BB962C8B-B14F-4D97-AF65-F5344CB8AC3E}">
        <p14:creationId xmlns:p14="http://schemas.microsoft.com/office/powerpoint/2010/main" val="3769842197"/>
      </p:ext>
    </p:extLst>
  </p:cSld>
  <p:clrMapOvr>
    <a:masterClrMapping/>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676</TotalTime>
  <Words>1955</Words>
  <Application>Microsoft Office PowerPoint</Application>
  <PresentationFormat>Widescreen</PresentationFormat>
  <Paragraphs>177</Paragraphs>
  <Slides>29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Gill Sans MT</vt:lpstr>
      <vt:lpstr>Segoe UI</vt:lpstr>
      <vt:lpstr>Parcel</vt:lpstr>
      <vt:lpstr>Title IX hearing process </vt:lpstr>
      <vt:lpstr>Process overview </vt:lpstr>
      <vt:lpstr>Process Overview, Cont.</vt:lpstr>
      <vt:lpstr>Advisor’s Role</vt:lpstr>
      <vt:lpstr>Pre-Hearing</vt:lpstr>
      <vt:lpstr>Please communicate </vt:lpstr>
      <vt:lpstr>Reviewing Draft Investigation Report</vt:lpstr>
      <vt:lpstr>Is my party required to attend the hearing</vt:lpstr>
      <vt:lpstr>Preparing for the Hearing</vt:lpstr>
      <vt:lpstr>Prepare for the Hearing, Cont.</vt:lpstr>
      <vt:lpstr>Prepare for the Hearing, Cont.</vt:lpstr>
      <vt:lpstr>Preparing for the Hearing, Cont.</vt:lpstr>
      <vt:lpstr>The Hearing</vt:lpstr>
      <vt:lpstr>Process</vt:lpstr>
      <vt:lpstr>Process, Cont.</vt:lpstr>
      <vt:lpstr>Process, Cont.</vt:lpstr>
      <vt:lpstr>Questioning</vt:lpstr>
      <vt:lpstr>Questioning, Cont.</vt:lpstr>
      <vt:lpstr>Objections</vt:lpstr>
      <vt:lpstr>Objections, Cont.</vt:lpstr>
      <vt:lpstr>Closing Statement</vt:lpstr>
      <vt:lpstr>Post-Hearing</vt:lpstr>
      <vt:lpstr>Closing Statement</vt:lpstr>
      <vt:lpstr>Determination</vt:lpstr>
      <vt:lpstr>Informal resolution</vt:lpstr>
      <vt:lpstr>Informal Resolution</vt:lpstr>
      <vt:lpstr>Final Tips</vt:lpstr>
      <vt:lpstr>Things to consider</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 hearing process</dc:title>
  <dc:creator>Johnson, Michelle</dc:creator>
  <cp:lastModifiedBy>Johnson, Michelle</cp:lastModifiedBy>
  <cp:revision>102</cp:revision>
  <dcterms:created xsi:type="dcterms:W3CDTF">2021-04-14T14:31:35Z</dcterms:created>
  <dcterms:modified xsi:type="dcterms:W3CDTF">2023-11-29T16:07:14Z</dcterms:modified>
</cp:coreProperties>
</file>